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6858000" cx="12192000"/>
  <p:notesSz cx="12192000" cy="6858000"/>
  <p:embeddedFontLst>
    <p:embeddedFont>
      <p:font typeface="Tahoma"/>
      <p:regular r:id="rId61"/>
      <p:bold r:id="rId62"/>
    </p:embeddedFont>
    <p:embeddedFont>
      <p:font typeface="Noto Sans Symbols"/>
      <p:regular r:id="rId63"/>
      <p:bold r:id="rId64"/>
    </p:embeddedFont>
    <p:embeddedFont>
      <p:font typeface="Cambria Math"/>
      <p:regular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:go="http://customooxmlschemas.google.com/" r:id="rId66" roundtripDataSignature="AMtx7mg4IpHaubp2QQZmi+1dK3xM+nts2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Tahoma-bold.fntdata"/><Relationship Id="rId61" Type="http://schemas.openxmlformats.org/officeDocument/2006/relationships/font" Target="fonts/Tahoma-regular.fntdata"/><Relationship Id="rId20" Type="http://schemas.openxmlformats.org/officeDocument/2006/relationships/slide" Target="slides/slide15.xml"/><Relationship Id="rId64" Type="http://schemas.openxmlformats.org/officeDocument/2006/relationships/font" Target="fonts/NotoSansSymbols-bold.fntdata"/><Relationship Id="rId63" Type="http://schemas.openxmlformats.org/officeDocument/2006/relationships/font" Target="fonts/NotoSansSymbols-regular.fntdata"/><Relationship Id="rId22" Type="http://schemas.openxmlformats.org/officeDocument/2006/relationships/slide" Target="slides/slide17.xml"/><Relationship Id="rId66" Type="http://customschemas.google.com/relationships/presentationmetadata" Target="metadata"/><Relationship Id="rId21" Type="http://schemas.openxmlformats.org/officeDocument/2006/relationships/slide" Target="slides/slide16.xml"/><Relationship Id="rId65" Type="http://schemas.openxmlformats.org/officeDocument/2006/relationships/font" Target="fonts/CambriaMath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1625600" y="3257550"/>
            <a:ext cx="89409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" name="Google Shape;50;p1:notes"/>
          <p:cNvSpPr/>
          <p:nvPr>
            <p:ph idx="2" type="sldImg"/>
          </p:nvPr>
        </p:nvSpPr>
        <p:spPr>
          <a:xfrm>
            <a:off x="677333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1" name="Google Shape;181;p10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" name="Google Shape;188;p11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3" name="Google Shape;203;p12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8" name="Google Shape;248;p13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5" name="Google Shape;265;p14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8" name="Google Shape;278;p15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5" name="Google Shape;295;p16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3" name="Google Shape;303;p17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2" name="Google Shape;312;p18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9" name="Google Shape;319;p19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" name="Google Shape;57;p2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6" name="Google Shape;326;p20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3" name="Google Shape;363;p21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0" name="Google Shape;370;p22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8" name="Google Shape;378;p23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5" name="Google Shape;385;p24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4" name="Google Shape;394;p25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5" name="Google Shape;405;p26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2" name="Google Shape;412;p27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1" name="Google Shape;421;p28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3" name="Google Shape;433;p29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" name="Google Shape;64;p3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1" name="Google Shape;441;p30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1" name="Google Shape;451;p31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7" name="Google Shape;497;p32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4" name="Google Shape;504;p33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2" name="Google Shape;522;p34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5" name="Google Shape;535;p35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6" name="Google Shape;546;p36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4" name="Google Shape;554;p37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2" name="Google Shape;572;p38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0" name="Google Shape;580;p39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" name="Google Shape;78;p4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0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9" name="Google Shape;589;p4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1:notes"/>
          <p:cNvSpPr/>
          <p:nvPr>
            <p:ph idx="2" type="sldImg"/>
          </p:nvPr>
        </p:nvSpPr>
        <p:spPr>
          <a:xfrm>
            <a:off x="677333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5" name="Google Shape;595;p41:notes"/>
          <p:cNvSpPr txBox="1"/>
          <p:nvPr>
            <p:ph idx="1" type="body"/>
          </p:nvPr>
        </p:nvSpPr>
        <p:spPr>
          <a:xfrm>
            <a:off x="1625600" y="3257550"/>
            <a:ext cx="89409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1" name="Google Shape;601;p4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9" name="Google Shape;609;p43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4:notes"/>
          <p:cNvSpPr/>
          <p:nvPr>
            <p:ph idx="2" type="sldImg"/>
          </p:nvPr>
        </p:nvSpPr>
        <p:spPr>
          <a:xfrm>
            <a:off x="677333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p44:notes"/>
          <p:cNvSpPr txBox="1"/>
          <p:nvPr>
            <p:ph idx="1" type="body"/>
          </p:nvPr>
        </p:nvSpPr>
        <p:spPr>
          <a:xfrm>
            <a:off x="1625600" y="3257550"/>
            <a:ext cx="89409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7" name="Google Shape;627;p4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6:notes"/>
          <p:cNvSpPr/>
          <p:nvPr>
            <p:ph idx="2" type="sldImg"/>
          </p:nvPr>
        </p:nvSpPr>
        <p:spPr>
          <a:xfrm>
            <a:off x="677333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5" name="Google Shape;635;p46:notes"/>
          <p:cNvSpPr txBox="1"/>
          <p:nvPr>
            <p:ph idx="1" type="body"/>
          </p:nvPr>
        </p:nvSpPr>
        <p:spPr>
          <a:xfrm>
            <a:off x="1625600" y="3257550"/>
            <a:ext cx="89409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47:notes"/>
          <p:cNvSpPr/>
          <p:nvPr>
            <p:ph idx="2" type="sldImg"/>
          </p:nvPr>
        </p:nvSpPr>
        <p:spPr>
          <a:xfrm>
            <a:off x="677333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1" name="Google Shape;641;p47:notes"/>
          <p:cNvSpPr txBox="1"/>
          <p:nvPr>
            <p:ph idx="1" type="body"/>
          </p:nvPr>
        </p:nvSpPr>
        <p:spPr>
          <a:xfrm>
            <a:off x="1625600" y="3257550"/>
            <a:ext cx="89409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8:notes"/>
          <p:cNvSpPr/>
          <p:nvPr>
            <p:ph idx="2" type="sldImg"/>
          </p:nvPr>
        </p:nvSpPr>
        <p:spPr>
          <a:xfrm>
            <a:off x="677333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8" name="Google Shape;648;p48:notes"/>
          <p:cNvSpPr txBox="1"/>
          <p:nvPr>
            <p:ph idx="1" type="body"/>
          </p:nvPr>
        </p:nvSpPr>
        <p:spPr>
          <a:xfrm>
            <a:off x="1625600" y="3257550"/>
            <a:ext cx="89409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6" name="Google Shape;656;p4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7" name="Google Shape;107;p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0:notes"/>
          <p:cNvSpPr/>
          <p:nvPr>
            <p:ph idx="2" type="sldImg"/>
          </p:nvPr>
        </p:nvSpPr>
        <p:spPr>
          <a:xfrm>
            <a:off x="677333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3" name="Google Shape;663;p50:notes"/>
          <p:cNvSpPr txBox="1"/>
          <p:nvPr>
            <p:ph idx="1" type="body"/>
          </p:nvPr>
        </p:nvSpPr>
        <p:spPr>
          <a:xfrm>
            <a:off x="1625600" y="3257550"/>
            <a:ext cx="89409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9" name="Google Shape;669;p5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5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6" name="Google Shape;676;p5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5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6" name="Google Shape;686;p53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4" name="Google Shape;694;p5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2" name="Google Shape;702;p5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1" name="Google Shape;121;p6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8" name="Google Shape;128;p7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1" name="Google Shape;161;p8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2" name="Google Shape;172;p9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7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5" name="Google Shape;15;p57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6" name="Google Shape;16;p57"/>
          <p:cNvSpPr txBox="1"/>
          <p:nvPr>
            <p:ph idx="12" type="sldNum"/>
          </p:nvPr>
        </p:nvSpPr>
        <p:spPr>
          <a:xfrm>
            <a:off x="11296610" y="6217622"/>
            <a:ext cx="731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8100" marR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38100" marR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38100" marR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38100" marR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8100" marR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8100" marR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8100" marR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8100" marR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8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50">
                <a:solidFill>
                  <a:srgbClr val="007B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8"/>
          <p:cNvSpPr txBox="1"/>
          <p:nvPr>
            <p:ph idx="1" type="body"/>
          </p:nvPr>
        </p:nvSpPr>
        <p:spPr>
          <a:xfrm>
            <a:off x="485457" y="1085786"/>
            <a:ext cx="7282180" cy="17805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>
                <a:solidFill>
                  <a:srgbClr val="BDC2B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8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8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8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8100" marR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38100" marR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38100" marR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38100" marR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8100" marR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8100" marR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8100" marR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8100" marR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9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50">
                <a:solidFill>
                  <a:srgbClr val="007B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9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9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9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8100" marR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38100" marR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38100" marR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38100" marR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8100" marR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8100" marR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8100" marR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8100" marR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0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50">
                <a:solidFill>
                  <a:srgbClr val="007B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0"/>
          <p:cNvSpPr txBox="1"/>
          <p:nvPr>
            <p:ph idx="1" type="body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0"/>
          <p:cNvSpPr txBox="1"/>
          <p:nvPr>
            <p:ph idx="2" type="body"/>
          </p:nvPr>
        </p:nvSpPr>
        <p:spPr>
          <a:xfrm>
            <a:off x="6713601" y="1075043"/>
            <a:ext cx="4443095" cy="40525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0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0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0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8100" marR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38100" marR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38100" marR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38100" marR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8100" marR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8100" marR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8100" marR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8100" marR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1"/>
          <p:cNvSpPr txBox="1"/>
          <p:nvPr>
            <p:ph type="ctrTitle"/>
          </p:nvPr>
        </p:nvSpPr>
        <p:spPr>
          <a:xfrm>
            <a:off x="485457" y="165036"/>
            <a:ext cx="5794375" cy="5403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50">
                <a:solidFill>
                  <a:srgbClr val="007B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1"/>
          <p:cNvSpPr txBox="1"/>
          <p:nvPr>
            <p:ph idx="1" type="subTitle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>
                <a:solidFill>
                  <a:srgbClr val="BDC2B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1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1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1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8100" marR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38100" marR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38100" marR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38100" marR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8100" marR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8100" marR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8100" marR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8100" marR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2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p62"/>
          <p:cNvSpPr txBox="1"/>
          <p:nvPr>
            <p:ph idx="12" type="sldNum"/>
          </p:nvPr>
        </p:nvSpPr>
        <p:spPr>
          <a:xfrm>
            <a:off x="11296610" y="6217622"/>
            <a:ext cx="731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8100" marR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38100" marR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38100" marR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38100" marR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8100" marR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8100" marR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8100" marR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8100" marR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3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3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3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8100" marR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38100" marR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38100" marR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38100" marR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8100" marR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8100" marR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8100" marR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8100" marR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6"/>
          <p:cNvSpPr/>
          <p:nvPr/>
        </p:nvSpPr>
        <p:spPr>
          <a:xfrm>
            <a:off x="11991975" y="0"/>
            <a:ext cx="200025" cy="990600"/>
          </a:xfrm>
          <a:custGeom>
            <a:rect b="b" l="l" r="r" t="t"/>
            <a:pathLst>
              <a:path extrusionOk="0" h="990600" w="200025">
                <a:moveTo>
                  <a:pt x="200025" y="0"/>
                </a:moveTo>
                <a:lnTo>
                  <a:pt x="0" y="0"/>
                </a:lnTo>
                <a:lnTo>
                  <a:pt x="0" y="990346"/>
                </a:lnTo>
                <a:lnTo>
                  <a:pt x="200025" y="990346"/>
                </a:lnTo>
                <a:lnTo>
                  <a:pt x="200025" y="0"/>
                </a:lnTo>
                <a:close/>
              </a:path>
            </a:pathLst>
          </a:custGeom>
          <a:solidFill>
            <a:srgbClr val="8B151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56"/>
          <p:cNvSpPr/>
          <p:nvPr/>
        </p:nvSpPr>
        <p:spPr>
          <a:xfrm>
            <a:off x="0" y="5865867"/>
            <a:ext cx="200025" cy="990600"/>
          </a:xfrm>
          <a:custGeom>
            <a:rect b="b" l="l" r="r" t="t"/>
            <a:pathLst>
              <a:path extrusionOk="0" h="990600" w="200025">
                <a:moveTo>
                  <a:pt x="200025" y="0"/>
                </a:moveTo>
                <a:lnTo>
                  <a:pt x="0" y="0"/>
                </a:lnTo>
                <a:lnTo>
                  <a:pt x="0" y="990346"/>
                </a:lnTo>
                <a:lnTo>
                  <a:pt x="200025" y="990346"/>
                </a:lnTo>
                <a:lnTo>
                  <a:pt x="200025" y="0"/>
                </a:lnTo>
                <a:close/>
              </a:path>
            </a:pathLst>
          </a:custGeom>
          <a:solidFill>
            <a:srgbClr val="007B9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56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50" u="none" cap="none" strike="noStrike">
                <a:solidFill>
                  <a:srgbClr val="007B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56"/>
          <p:cNvSpPr txBox="1"/>
          <p:nvPr>
            <p:ph idx="1" type="body"/>
          </p:nvPr>
        </p:nvSpPr>
        <p:spPr>
          <a:xfrm>
            <a:off x="485457" y="1085786"/>
            <a:ext cx="7282180" cy="17805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BDC2B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56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56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56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8100" marR="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38100" marR="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38100" marR="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38100" marR="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8100" marR="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8100" marR="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8100" marR="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8100" marR="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arxiv.org/abs/1803.02155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Relationship Id="rId6" Type="http://schemas.openxmlformats.org/officeDocument/2006/relationships/image" Target="../media/image33.png"/><Relationship Id="rId7" Type="http://schemas.openxmlformats.org/officeDocument/2006/relationships/image" Target="../media/image40.png"/><Relationship Id="rId8" Type="http://schemas.openxmlformats.org/officeDocument/2006/relationships/image" Target="../media/image5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arxiv.org/abs/1512.03385" TargetMode="External"/><Relationship Id="rId4" Type="http://schemas.openxmlformats.org/officeDocument/2006/relationships/image" Target="../media/image42.jpg"/><Relationship Id="rId5" Type="http://schemas.openxmlformats.org/officeDocument/2006/relationships/hyperlink" Target="https://arxiv.org/pdf/1712.09913.pdf" TargetMode="External"/><Relationship Id="rId6" Type="http://schemas.openxmlformats.org/officeDocument/2006/relationships/image" Target="../media/image41.png"/><Relationship Id="rId7" Type="http://schemas.openxmlformats.org/officeDocument/2006/relationships/image" Target="../media/image5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arxiv.org/abs/1607.06450" TargetMode="External"/><Relationship Id="rId4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0.jpg"/><Relationship Id="rId4" Type="http://schemas.openxmlformats.org/officeDocument/2006/relationships/image" Target="../media/image4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Relationship Id="rId4" Type="http://schemas.openxmlformats.org/officeDocument/2006/relationships/image" Target="../media/image29.png"/><Relationship Id="rId5" Type="http://schemas.openxmlformats.org/officeDocument/2006/relationships/image" Target="../media/image5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2.jpg"/><Relationship Id="rId4" Type="http://schemas.openxmlformats.org/officeDocument/2006/relationships/hyperlink" Target="https://arxiv.org/pdf/1801.10198.pdf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arxiv.org/pdf/1801.10198.pdf" TargetMode="External"/><Relationship Id="rId4" Type="http://schemas.openxmlformats.org/officeDocument/2006/relationships/image" Target="../media/image61.png"/><Relationship Id="rId5" Type="http://schemas.openxmlformats.org/officeDocument/2006/relationships/image" Target="../media/image6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3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8.jpg"/><Relationship Id="rId4" Type="http://schemas.openxmlformats.org/officeDocument/2006/relationships/image" Target="../media/image7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www.cs.ubc.ca/~amuham01/LING530/papers/radford2018improving.pdf" TargetMode="External"/><Relationship Id="rId4" Type="http://schemas.openxmlformats.org/officeDocument/2006/relationships/hyperlink" Target="https://arxiv.org/pdf/1810.04805.pdf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www.cs.ubc.ca/~amuham01/LING530/papers/radford2018improving.pdf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www.cs.ubc.ca/~amuham01/LING530/papers/radford2018improving.pdf" TargetMode="External"/><Relationship Id="rId4" Type="http://schemas.openxmlformats.org/officeDocument/2006/relationships/image" Target="../media/image71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jalammar.github.io/illustrated-gpt2/" TargetMode="External"/><Relationship Id="rId4" Type="http://schemas.openxmlformats.org/officeDocument/2006/relationships/image" Target="../media/image6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www.cs.ubc.ca/~amuham01/LING530/papers/radford2018improving.pdf" TargetMode="External"/><Relationship Id="rId4" Type="http://schemas.openxmlformats.org/officeDocument/2006/relationships/image" Target="../media/image6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5" Type="http://schemas.openxmlformats.org/officeDocument/2006/relationships/image" Target="../media/image25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2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www.aclweb.org/anthology/P16-1162.pdf" TargetMode="External"/><Relationship Id="rId4" Type="http://schemas.openxmlformats.org/officeDocument/2006/relationships/hyperlink" Target="https://arxiv.org/pdf/1609.08144.pdf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2.png"/><Relationship Id="rId13" Type="http://schemas.openxmlformats.org/officeDocument/2006/relationships/image" Target="../media/image44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Relationship Id="rId9" Type="http://schemas.openxmlformats.org/officeDocument/2006/relationships/image" Target="../media/image21.png"/><Relationship Id="rId14" Type="http://schemas.openxmlformats.org/officeDocument/2006/relationships/image" Target="../media/image20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16.png"/><Relationship Id="rId8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"/>
          <p:cNvSpPr txBox="1"/>
          <p:nvPr>
            <p:ph type="ctrTitle"/>
          </p:nvPr>
        </p:nvSpPr>
        <p:spPr>
          <a:xfrm>
            <a:off x="1615975" y="2105338"/>
            <a:ext cx="99798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b" bIns="39275" lIns="78575" spcFirstLastPara="1" rIns="78575" wrap="square" tIns="3927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Calibri"/>
              <a:buNone/>
            </a:pPr>
            <a:r>
              <a:rPr lang="en-US"/>
              <a:t>Intro to Transformers</a:t>
            </a:r>
            <a:endParaRPr/>
          </a:p>
        </p:txBody>
      </p:sp>
      <p:sp>
        <p:nvSpPr>
          <p:cNvPr id="53" name="Google Shape;53;p1"/>
          <p:cNvSpPr txBox="1"/>
          <p:nvPr>
            <p:ph idx="1" type="subTitle"/>
          </p:nvPr>
        </p:nvSpPr>
        <p:spPr>
          <a:xfrm>
            <a:off x="3296775" y="4186100"/>
            <a:ext cx="46224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9275" lIns="78575" spcFirstLastPara="1" rIns="78575" wrap="square" tIns="39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Slides based on stanford 224n</a:t>
            </a:r>
            <a:endParaRPr sz="2400"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https://griffsgraphs.files.wordpress.com/2012/07/facebook-network.png" id="54" name="Google Shape;5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89" y="0"/>
            <a:ext cx="2703462" cy="2703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"/>
          <p:cNvSpPr txBox="1"/>
          <p:nvPr/>
        </p:nvSpPr>
        <p:spPr>
          <a:xfrm>
            <a:off x="589915" y="1087183"/>
            <a:ext cx="9864000" cy="43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-343535" lvl="0" marL="393700" marR="43180" rtl="0" algn="l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Learned absolute position representations: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Let all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𝑝</a:t>
            </a:r>
            <a:r>
              <a:rPr b="0" baseline="-25000" i="0" lang="en-US" sz="25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𝑖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 learnable parameters! 	Learn a matrix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𝒑 ∈ ℝ</a:t>
            </a:r>
            <a:r>
              <a:rPr b="0" baseline="30000" i="0" lang="en-US" sz="25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𝑑×𝑛</a:t>
            </a:r>
            <a:r>
              <a:rPr b="0" i="1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and let each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𝒑</a:t>
            </a:r>
            <a:r>
              <a:rPr b="0" baseline="-25000" i="0" lang="en-US" sz="25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𝑖 </a:t>
            </a:r>
            <a:r>
              <a:rPr b="0" i="1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 a column of that matrix!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93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Pros: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7965" lvl="1" marL="735965" marR="0" rtl="0" algn="l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Flexibility: each position gets to be learned to fit the data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9575" lvl="0" marL="460375" marR="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Cons: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7965" lvl="1" marL="735965" marR="0" rtl="0" algn="l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Definitely can’t extrapolate to indices outside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1, … , 𝑛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93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Sometimes people try more flexible representations of position: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7965" lvl="1" marL="735965" marR="0" rtl="0" algn="l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Relative linear position attention </a:t>
            </a:r>
            <a:r>
              <a:rPr b="0" i="0" lang="en-US" sz="23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[Shaw et al., 2018]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0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5" name="Google Shape;185;p10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Position representation vectors learned from scratch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"/>
          <p:cNvSpPr txBox="1"/>
          <p:nvPr/>
        </p:nvSpPr>
        <p:spPr>
          <a:xfrm>
            <a:off x="1090612" y="1075043"/>
            <a:ext cx="3376295" cy="1315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2850">
            <a:spAutoFit/>
          </a:bodyPr>
          <a:lstStyle/>
          <a:p>
            <a:pPr indent="0" lvl="0" marL="64579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b="1" i="0" lang="en-US" sz="27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Barriers</a:t>
            </a:r>
            <a:endParaRPr b="0" i="0" sz="27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ctr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Doesn’t have an inherent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739140" rtl="0" algn="ctr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notion of order!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1"/>
          <p:cNvSpPr txBox="1"/>
          <p:nvPr/>
        </p:nvSpPr>
        <p:spPr>
          <a:xfrm>
            <a:off x="1090612" y="2849562"/>
            <a:ext cx="3879300" cy="14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-343535" lvl="0" marL="355600" marR="5080" rtl="0" algn="l">
              <a:lnSpc>
                <a:spcPct val="10060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 </a:t>
            </a: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Element wise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nonlinearities for deep learning! It’s all just weighted averages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1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Barriers and solutions for Self-Attention as a building block</a:t>
            </a:r>
            <a:endParaRPr/>
          </a:p>
        </p:txBody>
      </p:sp>
      <p:sp>
        <p:nvSpPr>
          <p:cNvPr id="193" name="Google Shape;193;p11"/>
          <p:cNvSpPr txBox="1"/>
          <p:nvPr/>
        </p:nvSpPr>
        <p:spPr>
          <a:xfrm>
            <a:off x="6713601" y="1075043"/>
            <a:ext cx="4152900" cy="1315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2850">
            <a:spAutoFit/>
          </a:bodyPr>
          <a:lstStyle/>
          <a:p>
            <a:pPr indent="0" lvl="0" marL="15906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b="1" i="0" lang="en-US" sz="27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Solutions</a:t>
            </a:r>
            <a:endParaRPr b="0" i="0" sz="27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3535" lvl="0" marL="355600" marR="5080" rtl="0" algn="l">
              <a:lnSpc>
                <a:spcPct val="100699"/>
              </a:lnSpc>
              <a:spcBef>
                <a:spcPts val="585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Add position representations to the inputs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4" name="Google Shape;194;p11"/>
          <p:cNvGrpSpPr/>
          <p:nvPr/>
        </p:nvGrpSpPr>
        <p:grpSpPr>
          <a:xfrm>
            <a:off x="5162457" y="1932361"/>
            <a:ext cx="1348185" cy="140411"/>
            <a:chOff x="5162457" y="1932361"/>
            <a:chExt cx="1348185" cy="140411"/>
          </a:xfrm>
        </p:grpSpPr>
        <p:pic>
          <p:nvPicPr>
            <p:cNvPr id="195" name="Google Shape;195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62457" y="1932361"/>
              <a:ext cx="1348185" cy="1404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Google Shape;196;p11"/>
            <p:cNvSpPr/>
            <p:nvPr/>
          </p:nvSpPr>
          <p:spPr>
            <a:xfrm>
              <a:off x="5195823" y="1947290"/>
              <a:ext cx="1296035" cy="76200"/>
            </a:xfrm>
            <a:custGeom>
              <a:rect b="b" l="l" r="r" t="t"/>
              <a:pathLst>
                <a:path extrusionOk="0" h="76200" w="1296035">
                  <a:moveTo>
                    <a:pt x="1219580" y="0"/>
                  </a:moveTo>
                  <a:lnTo>
                    <a:pt x="1219580" y="76200"/>
                  </a:lnTo>
                  <a:lnTo>
                    <a:pt x="1270380" y="50800"/>
                  </a:lnTo>
                  <a:lnTo>
                    <a:pt x="1232280" y="50800"/>
                  </a:lnTo>
                  <a:lnTo>
                    <a:pt x="1232280" y="25400"/>
                  </a:lnTo>
                  <a:lnTo>
                    <a:pt x="1270380" y="25400"/>
                  </a:lnTo>
                  <a:lnTo>
                    <a:pt x="1219580" y="0"/>
                  </a:lnTo>
                  <a:close/>
                </a:path>
                <a:path extrusionOk="0" h="76200" w="1296035">
                  <a:moveTo>
                    <a:pt x="1219580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1219580" y="50800"/>
                  </a:lnTo>
                  <a:lnTo>
                    <a:pt x="1219580" y="25400"/>
                  </a:lnTo>
                  <a:close/>
                </a:path>
                <a:path extrusionOk="0" h="76200" w="1296035">
                  <a:moveTo>
                    <a:pt x="1270380" y="25400"/>
                  </a:moveTo>
                  <a:lnTo>
                    <a:pt x="1232280" y="25400"/>
                  </a:lnTo>
                  <a:lnTo>
                    <a:pt x="1232280" y="50800"/>
                  </a:lnTo>
                  <a:lnTo>
                    <a:pt x="1270380" y="50800"/>
                  </a:lnTo>
                  <a:lnTo>
                    <a:pt x="1295780" y="38100"/>
                  </a:lnTo>
                  <a:lnTo>
                    <a:pt x="1270380" y="25400"/>
                  </a:lnTo>
                  <a:close/>
                </a:path>
              </a:pathLst>
            </a:custGeom>
            <a:solidFill>
              <a:srgbClr val="8B151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7" name="Google Shape;197;p11"/>
          <p:cNvGrpSpPr/>
          <p:nvPr/>
        </p:nvGrpSpPr>
        <p:grpSpPr>
          <a:xfrm>
            <a:off x="5076762" y="3380161"/>
            <a:ext cx="1348157" cy="140411"/>
            <a:chOff x="5076762" y="3380161"/>
            <a:chExt cx="1348157" cy="140411"/>
          </a:xfrm>
        </p:grpSpPr>
        <p:pic>
          <p:nvPicPr>
            <p:cNvPr id="198" name="Google Shape;198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076762" y="3380161"/>
              <a:ext cx="1348157" cy="1404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" name="Google Shape;199;p11"/>
            <p:cNvSpPr/>
            <p:nvPr/>
          </p:nvSpPr>
          <p:spPr>
            <a:xfrm>
              <a:off x="5110098" y="3394709"/>
              <a:ext cx="1296035" cy="76200"/>
            </a:xfrm>
            <a:custGeom>
              <a:rect b="b" l="l" r="r" t="t"/>
              <a:pathLst>
                <a:path extrusionOk="0" h="76200" w="1296035">
                  <a:moveTo>
                    <a:pt x="1219580" y="0"/>
                  </a:moveTo>
                  <a:lnTo>
                    <a:pt x="1219580" y="76200"/>
                  </a:lnTo>
                  <a:lnTo>
                    <a:pt x="1270380" y="50800"/>
                  </a:lnTo>
                  <a:lnTo>
                    <a:pt x="1232280" y="50800"/>
                  </a:lnTo>
                  <a:lnTo>
                    <a:pt x="1232280" y="25400"/>
                  </a:lnTo>
                  <a:lnTo>
                    <a:pt x="1270380" y="25400"/>
                  </a:lnTo>
                  <a:lnTo>
                    <a:pt x="1219580" y="0"/>
                  </a:lnTo>
                  <a:close/>
                </a:path>
                <a:path extrusionOk="0" h="76200" w="1296035">
                  <a:moveTo>
                    <a:pt x="1219580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1219580" y="50800"/>
                  </a:lnTo>
                  <a:lnTo>
                    <a:pt x="1219580" y="25400"/>
                  </a:lnTo>
                  <a:close/>
                </a:path>
                <a:path extrusionOk="0" h="76200" w="1296035">
                  <a:moveTo>
                    <a:pt x="1270380" y="25400"/>
                  </a:moveTo>
                  <a:lnTo>
                    <a:pt x="1232280" y="25400"/>
                  </a:lnTo>
                  <a:lnTo>
                    <a:pt x="1232280" y="50800"/>
                  </a:lnTo>
                  <a:lnTo>
                    <a:pt x="1270380" y="50800"/>
                  </a:lnTo>
                  <a:lnTo>
                    <a:pt x="1295780" y="38100"/>
                  </a:lnTo>
                  <a:lnTo>
                    <a:pt x="1270380" y="25400"/>
                  </a:lnTo>
                  <a:close/>
                </a:path>
              </a:pathLst>
            </a:custGeom>
            <a:solidFill>
              <a:srgbClr val="8B151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0" name="Google Shape;200;p11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2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Adding nonlinearities in self-attention</a:t>
            </a:r>
            <a:endParaRPr/>
          </a:p>
        </p:txBody>
      </p:sp>
      <p:sp>
        <p:nvSpPr>
          <p:cNvPr id="206" name="Google Shape;206;p12"/>
          <p:cNvSpPr txBox="1"/>
          <p:nvPr/>
        </p:nvSpPr>
        <p:spPr>
          <a:xfrm>
            <a:off x="477837" y="1161732"/>
            <a:ext cx="4817700" cy="26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-343535" lvl="0" marL="355600" marR="1746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Note that there are no element wise nonlinearities in self-attention; stacking more self-attention layers just re-averages </a:t>
            </a: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value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vectors.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Easy fix: add a </a:t>
            </a: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feed-forward network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5560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post-process each output vector.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2"/>
          <p:cNvSpPr/>
          <p:nvPr/>
        </p:nvSpPr>
        <p:spPr>
          <a:xfrm>
            <a:off x="5981700" y="4656531"/>
            <a:ext cx="209550" cy="295275"/>
          </a:xfrm>
          <a:custGeom>
            <a:rect b="b" l="l" r="r" t="t"/>
            <a:pathLst>
              <a:path extrusionOk="0" h="295275" w="209550">
                <a:moveTo>
                  <a:pt x="209550" y="0"/>
                </a:moveTo>
                <a:lnTo>
                  <a:pt x="0" y="0"/>
                </a:lnTo>
                <a:lnTo>
                  <a:pt x="0" y="295198"/>
                </a:lnTo>
                <a:lnTo>
                  <a:pt x="209550" y="295198"/>
                </a:lnTo>
                <a:lnTo>
                  <a:pt x="209550" y="0"/>
                </a:lnTo>
                <a:close/>
              </a:path>
            </a:pathLst>
          </a:custGeom>
          <a:solidFill>
            <a:srgbClr val="929A9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2"/>
          <p:cNvSpPr txBox="1"/>
          <p:nvPr/>
        </p:nvSpPr>
        <p:spPr>
          <a:xfrm>
            <a:off x="5886830" y="4965382"/>
            <a:ext cx="520065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𝑤</a:t>
            </a:r>
            <a:r>
              <a:rPr b="0" baseline="-25000" i="0" lang="en-US" sz="25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="0" baseline="-25000" i="0" sz="255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45720" marR="0" rtl="0" algn="l">
              <a:lnSpc>
                <a:spcPct val="100000"/>
              </a:lnSpc>
              <a:spcBef>
                <a:spcPts val="1745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1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2"/>
          <p:cNvSpPr/>
          <p:nvPr/>
        </p:nvSpPr>
        <p:spPr>
          <a:xfrm>
            <a:off x="7391400" y="4675581"/>
            <a:ext cx="209550" cy="295275"/>
          </a:xfrm>
          <a:custGeom>
            <a:rect b="b" l="l" r="r" t="t"/>
            <a:pathLst>
              <a:path extrusionOk="0" h="295275" w="209550">
                <a:moveTo>
                  <a:pt x="209550" y="0"/>
                </a:moveTo>
                <a:lnTo>
                  <a:pt x="0" y="0"/>
                </a:lnTo>
                <a:lnTo>
                  <a:pt x="0" y="295198"/>
                </a:lnTo>
                <a:lnTo>
                  <a:pt x="209550" y="295198"/>
                </a:lnTo>
                <a:lnTo>
                  <a:pt x="209550" y="0"/>
                </a:lnTo>
                <a:close/>
              </a:path>
            </a:pathLst>
          </a:custGeom>
          <a:solidFill>
            <a:srgbClr val="929A9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2"/>
          <p:cNvSpPr txBox="1"/>
          <p:nvPr/>
        </p:nvSpPr>
        <p:spPr>
          <a:xfrm>
            <a:off x="7263130" y="4827142"/>
            <a:ext cx="577215" cy="1071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4150">
            <a:spAutoFit/>
          </a:bodyPr>
          <a:lstStyle/>
          <a:p>
            <a:pPr indent="0" lvl="0" marL="6794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𝑤</a:t>
            </a:r>
            <a:r>
              <a:rPr b="0" baseline="-25000" i="0" lang="en-US" sz="25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="0" baseline="-25000" i="0" sz="255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38100" marR="0" rtl="0" algn="l">
              <a:lnSpc>
                <a:spcPct val="100000"/>
              </a:lnSpc>
              <a:spcBef>
                <a:spcPts val="136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1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chef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2"/>
          <p:cNvSpPr/>
          <p:nvPr/>
        </p:nvSpPr>
        <p:spPr>
          <a:xfrm>
            <a:off x="8886825" y="4675581"/>
            <a:ext cx="200025" cy="295275"/>
          </a:xfrm>
          <a:custGeom>
            <a:rect b="b" l="l" r="r" t="t"/>
            <a:pathLst>
              <a:path extrusionOk="0" h="295275" w="200025">
                <a:moveTo>
                  <a:pt x="200025" y="0"/>
                </a:moveTo>
                <a:lnTo>
                  <a:pt x="0" y="0"/>
                </a:lnTo>
                <a:lnTo>
                  <a:pt x="0" y="295198"/>
                </a:lnTo>
                <a:lnTo>
                  <a:pt x="200025" y="295198"/>
                </a:lnTo>
                <a:lnTo>
                  <a:pt x="200025" y="0"/>
                </a:lnTo>
                <a:close/>
              </a:path>
            </a:pathLst>
          </a:custGeom>
          <a:solidFill>
            <a:srgbClr val="929A9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2"/>
          <p:cNvSpPr txBox="1"/>
          <p:nvPr/>
        </p:nvSpPr>
        <p:spPr>
          <a:xfrm>
            <a:off x="8756015" y="4831334"/>
            <a:ext cx="589915" cy="1072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4775">
            <a:spAutoFit/>
          </a:bodyPr>
          <a:lstStyle/>
          <a:p>
            <a:pPr indent="0" lvl="0" marL="6794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𝑤</a:t>
            </a:r>
            <a:r>
              <a:rPr b="0" baseline="-25000" i="0" lang="en-US" sz="25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b="0" baseline="-25000" i="0" sz="255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38100" marR="0" rtl="0" algn="l">
              <a:lnSpc>
                <a:spcPct val="100000"/>
              </a:lnSpc>
              <a:spcBef>
                <a:spcPts val="136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1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who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2"/>
          <p:cNvSpPr/>
          <p:nvPr/>
        </p:nvSpPr>
        <p:spPr>
          <a:xfrm>
            <a:off x="10982325" y="4675581"/>
            <a:ext cx="209550" cy="295275"/>
          </a:xfrm>
          <a:custGeom>
            <a:rect b="b" l="l" r="r" t="t"/>
            <a:pathLst>
              <a:path extrusionOk="0" h="295275" w="209550">
                <a:moveTo>
                  <a:pt x="209550" y="0"/>
                </a:moveTo>
                <a:lnTo>
                  <a:pt x="0" y="0"/>
                </a:lnTo>
                <a:lnTo>
                  <a:pt x="0" y="295198"/>
                </a:lnTo>
                <a:lnTo>
                  <a:pt x="209550" y="295198"/>
                </a:lnTo>
                <a:lnTo>
                  <a:pt x="209550" y="0"/>
                </a:lnTo>
                <a:close/>
              </a:path>
            </a:pathLst>
          </a:custGeom>
          <a:solidFill>
            <a:srgbClr val="929A9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2"/>
          <p:cNvSpPr txBox="1"/>
          <p:nvPr/>
        </p:nvSpPr>
        <p:spPr>
          <a:xfrm>
            <a:off x="10795381" y="4843843"/>
            <a:ext cx="618490" cy="1071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4775">
            <a:spAutoFit/>
          </a:bodyPr>
          <a:lstStyle/>
          <a:p>
            <a:pPr indent="0" lvl="0" marL="123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𝑤</a:t>
            </a:r>
            <a:r>
              <a:rPr b="0" baseline="-25000" i="0" lang="en-US" sz="25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endParaRPr b="0" baseline="-25000" i="0" sz="255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38100" marR="0" rtl="0" algn="l">
              <a:lnSpc>
                <a:spcPct val="100000"/>
              </a:lnSpc>
              <a:spcBef>
                <a:spcPts val="136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1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food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2"/>
          <p:cNvSpPr txBox="1"/>
          <p:nvPr/>
        </p:nvSpPr>
        <p:spPr>
          <a:xfrm>
            <a:off x="9907651" y="4273930"/>
            <a:ext cx="466725" cy="792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1" lang="en-US" sz="5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b="0" i="0" sz="5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6" name="Google Shape;216;p12"/>
          <p:cNvGrpSpPr/>
          <p:nvPr/>
        </p:nvGrpSpPr>
        <p:grpSpPr>
          <a:xfrm>
            <a:off x="5486400" y="2923374"/>
            <a:ext cx="6296025" cy="1723810"/>
            <a:chOff x="5486400" y="2923374"/>
            <a:chExt cx="6296025" cy="1723810"/>
          </a:xfrm>
        </p:grpSpPr>
        <p:sp>
          <p:nvSpPr>
            <p:cNvPr id="217" name="Google Shape;217;p12"/>
            <p:cNvSpPr/>
            <p:nvPr/>
          </p:nvSpPr>
          <p:spPr>
            <a:xfrm>
              <a:off x="5486400" y="4028059"/>
              <a:ext cx="6296025" cy="619125"/>
            </a:xfrm>
            <a:custGeom>
              <a:rect b="b" l="l" r="r" t="t"/>
              <a:pathLst>
                <a:path extrusionOk="0" h="619125" w="6296025">
                  <a:moveTo>
                    <a:pt x="6192774" y="0"/>
                  </a:moveTo>
                  <a:lnTo>
                    <a:pt x="103250" y="0"/>
                  </a:lnTo>
                  <a:lnTo>
                    <a:pt x="63061" y="8094"/>
                  </a:lnTo>
                  <a:lnTo>
                    <a:pt x="30241" y="30178"/>
                  </a:lnTo>
                  <a:lnTo>
                    <a:pt x="8114" y="62954"/>
                  </a:lnTo>
                  <a:lnTo>
                    <a:pt x="0" y="103124"/>
                  </a:lnTo>
                  <a:lnTo>
                    <a:pt x="0" y="515747"/>
                  </a:lnTo>
                  <a:lnTo>
                    <a:pt x="8114" y="555916"/>
                  </a:lnTo>
                  <a:lnTo>
                    <a:pt x="30241" y="588692"/>
                  </a:lnTo>
                  <a:lnTo>
                    <a:pt x="63061" y="610776"/>
                  </a:lnTo>
                  <a:lnTo>
                    <a:pt x="103250" y="618871"/>
                  </a:lnTo>
                  <a:lnTo>
                    <a:pt x="6192774" y="618871"/>
                  </a:lnTo>
                  <a:lnTo>
                    <a:pt x="6232963" y="610776"/>
                  </a:lnTo>
                  <a:lnTo>
                    <a:pt x="6265783" y="588692"/>
                  </a:lnTo>
                  <a:lnTo>
                    <a:pt x="6287910" y="555916"/>
                  </a:lnTo>
                  <a:lnTo>
                    <a:pt x="6296025" y="515747"/>
                  </a:lnTo>
                  <a:lnTo>
                    <a:pt x="6296025" y="103124"/>
                  </a:lnTo>
                  <a:lnTo>
                    <a:pt x="6287910" y="62954"/>
                  </a:lnTo>
                  <a:lnTo>
                    <a:pt x="6265783" y="30178"/>
                  </a:lnTo>
                  <a:lnTo>
                    <a:pt x="6232963" y="8094"/>
                  </a:lnTo>
                  <a:lnTo>
                    <a:pt x="6192774" y="0"/>
                  </a:lnTo>
                  <a:close/>
                </a:path>
              </a:pathLst>
            </a:custGeom>
            <a:solidFill>
              <a:srgbClr val="C0EF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2"/>
            <p:cNvSpPr/>
            <p:nvPr/>
          </p:nvSpPr>
          <p:spPr>
            <a:xfrm>
              <a:off x="6053074" y="3861434"/>
              <a:ext cx="5077460" cy="344170"/>
            </a:xfrm>
            <a:custGeom>
              <a:rect b="b" l="l" r="r" t="t"/>
              <a:pathLst>
                <a:path extrusionOk="0" h="344170" w="5077459">
                  <a:moveTo>
                    <a:pt x="76327" y="76200"/>
                  </a:moveTo>
                  <a:lnTo>
                    <a:pt x="69977" y="63500"/>
                  </a:lnTo>
                  <a:lnTo>
                    <a:pt x="38227" y="0"/>
                  </a:lnTo>
                  <a:lnTo>
                    <a:pt x="0" y="76200"/>
                  </a:lnTo>
                  <a:lnTo>
                    <a:pt x="33401" y="76200"/>
                  </a:lnTo>
                  <a:lnTo>
                    <a:pt x="33401" y="296672"/>
                  </a:lnTo>
                  <a:lnTo>
                    <a:pt x="42926" y="296672"/>
                  </a:lnTo>
                  <a:lnTo>
                    <a:pt x="42926" y="76200"/>
                  </a:lnTo>
                  <a:lnTo>
                    <a:pt x="76327" y="76200"/>
                  </a:lnTo>
                  <a:close/>
                </a:path>
                <a:path extrusionOk="0" h="344170" w="5077459">
                  <a:moveTo>
                    <a:pt x="1486027" y="104775"/>
                  </a:moveTo>
                  <a:lnTo>
                    <a:pt x="1479651" y="92075"/>
                  </a:lnTo>
                  <a:lnTo>
                    <a:pt x="1447800" y="28575"/>
                  </a:lnTo>
                  <a:lnTo>
                    <a:pt x="1409700" y="104775"/>
                  </a:lnTo>
                  <a:lnTo>
                    <a:pt x="1443101" y="104775"/>
                  </a:lnTo>
                  <a:lnTo>
                    <a:pt x="1443101" y="325120"/>
                  </a:lnTo>
                  <a:lnTo>
                    <a:pt x="1452626" y="325120"/>
                  </a:lnTo>
                  <a:lnTo>
                    <a:pt x="1452626" y="104775"/>
                  </a:lnTo>
                  <a:lnTo>
                    <a:pt x="1486027" y="104775"/>
                  </a:lnTo>
                  <a:close/>
                </a:path>
                <a:path extrusionOk="0" h="344170" w="5077459">
                  <a:moveTo>
                    <a:pt x="2981452" y="104775"/>
                  </a:moveTo>
                  <a:lnTo>
                    <a:pt x="2975076" y="92075"/>
                  </a:lnTo>
                  <a:lnTo>
                    <a:pt x="2943225" y="28575"/>
                  </a:lnTo>
                  <a:lnTo>
                    <a:pt x="2905125" y="104775"/>
                  </a:lnTo>
                  <a:lnTo>
                    <a:pt x="2938526" y="104775"/>
                  </a:lnTo>
                  <a:lnTo>
                    <a:pt x="2938526" y="325120"/>
                  </a:lnTo>
                  <a:lnTo>
                    <a:pt x="2948051" y="325120"/>
                  </a:lnTo>
                  <a:lnTo>
                    <a:pt x="2948051" y="104775"/>
                  </a:lnTo>
                  <a:lnTo>
                    <a:pt x="2981452" y="104775"/>
                  </a:lnTo>
                  <a:close/>
                </a:path>
                <a:path extrusionOk="0" h="344170" w="5077459">
                  <a:moveTo>
                    <a:pt x="5076952" y="123698"/>
                  </a:moveTo>
                  <a:lnTo>
                    <a:pt x="5070576" y="110998"/>
                  </a:lnTo>
                  <a:lnTo>
                    <a:pt x="5038725" y="47498"/>
                  </a:lnTo>
                  <a:lnTo>
                    <a:pt x="5000625" y="123698"/>
                  </a:lnTo>
                  <a:lnTo>
                    <a:pt x="5034026" y="123698"/>
                  </a:lnTo>
                  <a:lnTo>
                    <a:pt x="5034026" y="344170"/>
                  </a:lnTo>
                  <a:lnTo>
                    <a:pt x="5043551" y="344170"/>
                  </a:lnTo>
                  <a:lnTo>
                    <a:pt x="5043551" y="123698"/>
                  </a:lnTo>
                  <a:lnTo>
                    <a:pt x="5076952" y="1236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2"/>
            <p:cNvSpPr/>
            <p:nvPr/>
          </p:nvSpPr>
          <p:spPr>
            <a:xfrm>
              <a:off x="5991225" y="2923374"/>
              <a:ext cx="5200650" cy="342900"/>
            </a:xfrm>
            <a:custGeom>
              <a:rect b="b" l="l" r="r" t="t"/>
              <a:pathLst>
                <a:path extrusionOk="0" h="342900" w="5200650">
                  <a:moveTo>
                    <a:pt x="200025" y="0"/>
                  </a:moveTo>
                  <a:lnTo>
                    <a:pt x="0" y="0"/>
                  </a:lnTo>
                  <a:lnTo>
                    <a:pt x="0" y="295186"/>
                  </a:lnTo>
                  <a:lnTo>
                    <a:pt x="200025" y="295186"/>
                  </a:lnTo>
                  <a:lnTo>
                    <a:pt x="200025" y="0"/>
                  </a:lnTo>
                  <a:close/>
                </a:path>
                <a:path extrusionOk="0" h="342900" w="5200650">
                  <a:moveTo>
                    <a:pt x="1609725" y="28575"/>
                  </a:moveTo>
                  <a:lnTo>
                    <a:pt x="1400175" y="28575"/>
                  </a:lnTo>
                  <a:lnTo>
                    <a:pt x="1400175" y="323761"/>
                  </a:lnTo>
                  <a:lnTo>
                    <a:pt x="1609725" y="323761"/>
                  </a:lnTo>
                  <a:lnTo>
                    <a:pt x="1609725" y="28575"/>
                  </a:lnTo>
                  <a:close/>
                </a:path>
                <a:path extrusionOk="0" h="342900" w="5200650">
                  <a:moveTo>
                    <a:pt x="3095625" y="28575"/>
                  </a:moveTo>
                  <a:lnTo>
                    <a:pt x="2895600" y="28575"/>
                  </a:lnTo>
                  <a:lnTo>
                    <a:pt x="2895600" y="333286"/>
                  </a:lnTo>
                  <a:lnTo>
                    <a:pt x="3095625" y="333286"/>
                  </a:lnTo>
                  <a:lnTo>
                    <a:pt x="3095625" y="28575"/>
                  </a:lnTo>
                  <a:close/>
                </a:path>
                <a:path extrusionOk="0" h="342900" w="5200650">
                  <a:moveTo>
                    <a:pt x="5200650" y="47625"/>
                  </a:moveTo>
                  <a:lnTo>
                    <a:pt x="4991100" y="47625"/>
                  </a:lnTo>
                  <a:lnTo>
                    <a:pt x="4991100" y="342811"/>
                  </a:lnTo>
                  <a:lnTo>
                    <a:pt x="5200650" y="342811"/>
                  </a:lnTo>
                  <a:lnTo>
                    <a:pt x="5200650" y="47625"/>
                  </a:lnTo>
                  <a:close/>
                </a:path>
              </a:pathLst>
            </a:custGeom>
            <a:solidFill>
              <a:srgbClr val="929A9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2"/>
            <p:cNvSpPr/>
            <p:nvPr/>
          </p:nvSpPr>
          <p:spPr>
            <a:xfrm>
              <a:off x="5848350" y="3485261"/>
              <a:ext cx="523875" cy="381000"/>
            </a:xfrm>
            <a:custGeom>
              <a:rect b="b" l="l" r="r" t="t"/>
              <a:pathLst>
                <a:path extrusionOk="0" h="381000" w="523875">
                  <a:moveTo>
                    <a:pt x="460375" y="0"/>
                  </a:moveTo>
                  <a:lnTo>
                    <a:pt x="63500" y="0"/>
                  </a:lnTo>
                  <a:lnTo>
                    <a:pt x="38790" y="4992"/>
                  </a:lnTo>
                  <a:lnTo>
                    <a:pt x="18605" y="18605"/>
                  </a:lnTo>
                  <a:lnTo>
                    <a:pt x="4992" y="38790"/>
                  </a:lnTo>
                  <a:lnTo>
                    <a:pt x="0" y="63500"/>
                  </a:lnTo>
                  <a:lnTo>
                    <a:pt x="0" y="317372"/>
                  </a:lnTo>
                  <a:lnTo>
                    <a:pt x="4992" y="342082"/>
                  </a:lnTo>
                  <a:lnTo>
                    <a:pt x="18605" y="362267"/>
                  </a:lnTo>
                  <a:lnTo>
                    <a:pt x="38790" y="375880"/>
                  </a:lnTo>
                  <a:lnTo>
                    <a:pt x="63500" y="380872"/>
                  </a:lnTo>
                  <a:lnTo>
                    <a:pt x="460375" y="380872"/>
                  </a:lnTo>
                  <a:lnTo>
                    <a:pt x="485084" y="375880"/>
                  </a:lnTo>
                  <a:lnTo>
                    <a:pt x="505269" y="362267"/>
                  </a:lnTo>
                  <a:lnTo>
                    <a:pt x="518882" y="342082"/>
                  </a:lnTo>
                  <a:lnTo>
                    <a:pt x="523875" y="317372"/>
                  </a:lnTo>
                  <a:lnTo>
                    <a:pt x="523875" y="63500"/>
                  </a:lnTo>
                  <a:lnTo>
                    <a:pt x="518882" y="38790"/>
                  </a:lnTo>
                  <a:lnTo>
                    <a:pt x="505269" y="18605"/>
                  </a:lnTo>
                  <a:lnTo>
                    <a:pt x="485084" y="4992"/>
                  </a:lnTo>
                  <a:lnTo>
                    <a:pt x="460375" y="0"/>
                  </a:lnTo>
                  <a:close/>
                </a:path>
              </a:pathLst>
            </a:custGeom>
            <a:solidFill>
              <a:srgbClr val="FFACF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1" name="Google Shape;221;p12"/>
          <p:cNvSpPr txBox="1"/>
          <p:nvPr/>
        </p:nvSpPr>
        <p:spPr>
          <a:xfrm>
            <a:off x="5167376" y="6289624"/>
            <a:ext cx="6905625" cy="390525"/>
          </a:xfrm>
          <a:prstGeom prst="rect">
            <a:avLst/>
          </a:prstGeom>
          <a:noFill/>
          <a:ln cap="flat" cmpd="sng" w="9525">
            <a:solidFill>
              <a:srgbClr val="6000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06070" marR="0" rtl="0" algn="l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600058"/>
                </a:solidFill>
                <a:latin typeface="Calibri"/>
                <a:ea typeface="Calibri"/>
                <a:cs typeface="Calibri"/>
                <a:sym typeface="Calibri"/>
              </a:rPr>
              <a:t>Intuition: the FF network processes the result of attention</a:t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2"/>
          <p:cNvSpPr txBox="1"/>
          <p:nvPr/>
        </p:nvSpPr>
        <p:spPr>
          <a:xfrm>
            <a:off x="5948934" y="3465131"/>
            <a:ext cx="331470" cy="391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FF</a:t>
            </a:r>
            <a:endParaRPr b="0" i="0" sz="2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3" name="Google Shape;223;p12"/>
          <p:cNvSpPr/>
          <p:nvPr/>
        </p:nvSpPr>
        <p:spPr>
          <a:xfrm>
            <a:off x="7267575" y="3485260"/>
            <a:ext cx="533400" cy="381000"/>
          </a:xfrm>
          <a:custGeom>
            <a:rect b="b" l="l" r="r" t="t"/>
            <a:pathLst>
              <a:path extrusionOk="0" h="381000" w="533400">
                <a:moveTo>
                  <a:pt x="469900" y="0"/>
                </a:moveTo>
                <a:lnTo>
                  <a:pt x="63500" y="0"/>
                </a:lnTo>
                <a:lnTo>
                  <a:pt x="38790" y="4992"/>
                </a:lnTo>
                <a:lnTo>
                  <a:pt x="18605" y="18605"/>
                </a:lnTo>
                <a:lnTo>
                  <a:pt x="4992" y="38790"/>
                </a:lnTo>
                <a:lnTo>
                  <a:pt x="0" y="63500"/>
                </a:lnTo>
                <a:lnTo>
                  <a:pt x="0" y="317372"/>
                </a:lnTo>
                <a:lnTo>
                  <a:pt x="4992" y="342082"/>
                </a:lnTo>
                <a:lnTo>
                  <a:pt x="18605" y="362267"/>
                </a:lnTo>
                <a:lnTo>
                  <a:pt x="38790" y="375880"/>
                </a:lnTo>
                <a:lnTo>
                  <a:pt x="63500" y="380872"/>
                </a:lnTo>
                <a:lnTo>
                  <a:pt x="469900" y="380872"/>
                </a:lnTo>
                <a:lnTo>
                  <a:pt x="494609" y="375880"/>
                </a:lnTo>
                <a:lnTo>
                  <a:pt x="514794" y="362267"/>
                </a:lnTo>
                <a:lnTo>
                  <a:pt x="528407" y="342082"/>
                </a:lnTo>
                <a:lnTo>
                  <a:pt x="533400" y="317372"/>
                </a:lnTo>
                <a:lnTo>
                  <a:pt x="533400" y="63500"/>
                </a:lnTo>
                <a:lnTo>
                  <a:pt x="528407" y="38790"/>
                </a:lnTo>
                <a:lnTo>
                  <a:pt x="514794" y="18605"/>
                </a:lnTo>
                <a:lnTo>
                  <a:pt x="494609" y="4992"/>
                </a:lnTo>
                <a:lnTo>
                  <a:pt x="469900" y="0"/>
                </a:lnTo>
                <a:close/>
              </a:path>
            </a:pathLst>
          </a:custGeom>
          <a:solidFill>
            <a:srgbClr val="FFACF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2"/>
          <p:cNvSpPr txBox="1"/>
          <p:nvPr/>
        </p:nvSpPr>
        <p:spPr>
          <a:xfrm>
            <a:off x="7374508" y="3462718"/>
            <a:ext cx="331470" cy="391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FF</a:t>
            </a:r>
            <a:endParaRPr b="0" i="0" sz="2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5" name="Google Shape;225;p12"/>
          <p:cNvSpPr/>
          <p:nvPr/>
        </p:nvSpPr>
        <p:spPr>
          <a:xfrm>
            <a:off x="8724900" y="3485260"/>
            <a:ext cx="523875" cy="381000"/>
          </a:xfrm>
          <a:custGeom>
            <a:rect b="b" l="l" r="r" t="t"/>
            <a:pathLst>
              <a:path extrusionOk="0" h="381000" w="523875">
                <a:moveTo>
                  <a:pt x="460375" y="0"/>
                </a:moveTo>
                <a:lnTo>
                  <a:pt x="63500" y="0"/>
                </a:lnTo>
                <a:lnTo>
                  <a:pt x="38790" y="4992"/>
                </a:lnTo>
                <a:lnTo>
                  <a:pt x="18605" y="18605"/>
                </a:lnTo>
                <a:lnTo>
                  <a:pt x="4992" y="38790"/>
                </a:lnTo>
                <a:lnTo>
                  <a:pt x="0" y="63500"/>
                </a:lnTo>
                <a:lnTo>
                  <a:pt x="0" y="317372"/>
                </a:lnTo>
                <a:lnTo>
                  <a:pt x="4992" y="342082"/>
                </a:lnTo>
                <a:lnTo>
                  <a:pt x="18605" y="362267"/>
                </a:lnTo>
                <a:lnTo>
                  <a:pt x="38790" y="375880"/>
                </a:lnTo>
                <a:lnTo>
                  <a:pt x="63500" y="380872"/>
                </a:lnTo>
                <a:lnTo>
                  <a:pt x="460375" y="380872"/>
                </a:lnTo>
                <a:lnTo>
                  <a:pt x="485084" y="375880"/>
                </a:lnTo>
                <a:lnTo>
                  <a:pt x="505269" y="362267"/>
                </a:lnTo>
                <a:lnTo>
                  <a:pt x="518882" y="342082"/>
                </a:lnTo>
                <a:lnTo>
                  <a:pt x="523875" y="317372"/>
                </a:lnTo>
                <a:lnTo>
                  <a:pt x="523875" y="63500"/>
                </a:lnTo>
                <a:lnTo>
                  <a:pt x="518882" y="38790"/>
                </a:lnTo>
                <a:lnTo>
                  <a:pt x="505269" y="18605"/>
                </a:lnTo>
                <a:lnTo>
                  <a:pt x="485084" y="4992"/>
                </a:lnTo>
                <a:lnTo>
                  <a:pt x="460375" y="0"/>
                </a:lnTo>
                <a:close/>
              </a:path>
            </a:pathLst>
          </a:custGeom>
          <a:solidFill>
            <a:srgbClr val="FFACF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2"/>
          <p:cNvSpPr txBox="1"/>
          <p:nvPr/>
        </p:nvSpPr>
        <p:spPr>
          <a:xfrm>
            <a:off x="7765427" y="3462725"/>
            <a:ext cx="2073000" cy="10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0750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FF</a:t>
            </a:r>
            <a:endParaRPr b="0" i="0" sz="2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36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self-attention</a:t>
            </a:r>
            <a:endParaRPr b="0" i="0" sz="2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7" name="Google Shape;227;p12"/>
          <p:cNvSpPr/>
          <p:nvPr/>
        </p:nvSpPr>
        <p:spPr>
          <a:xfrm>
            <a:off x="10801350" y="3485260"/>
            <a:ext cx="533400" cy="390525"/>
          </a:xfrm>
          <a:custGeom>
            <a:rect b="b" l="l" r="r" t="t"/>
            <a:pathLst>
              <a:path extrusionOk="0" h="390525" w="533400">
                <a:moveTo>
                  <a:pt x="468249" y="0"/>
                </a:moveTo>
                <a:lnTo>
                  <a:pt x="65150" y="0"/>
                </a:lnTo>
                <a:lnTo>
                  <a:pt x="39754" y="5105"/>
                </a:lnTo>
                <a:lnTo>
                  <a:pt x="19050" y="19034"/>
                </a:lnTo>
                <a:lnTo>
                  <a:pt x="5107" y="39701"/>
                </a:lnTo>
                <a:lnTo>
                  <a:pt x="0" y="65024"/>
                </a:lnTo>
                <a:lnTo>
                  <a:pt x="0" y="325374"/>
                </a:lnTo>
                <a:lnTo>
                  <a:pt x="5107" y="350696"/>
                </a:lnTo>
                <a:lnTo>
                  <a:pt x="19050" y="371363"/>
                </a:lnTo>
                <a:lnTo>
                  <a:pt x="39754" y="385292"/>
                </a:lnTo>
                <a:lnTo>
                  <a:pt x="65150" y="390397"/>
                </a:lnTo>
                <a:lnTo>
                  <a:pt x="468249" y="390397"/>
                </a:lnTo>
                <a:lnTo>
                  <a:pt x="493645" y="385292"/>
                </a:lnTo>
                <a:lnTo>
                  <a:pt x="514350" y="371363"/>
                </a:lnTo>
                <a:lnTo>
                  <a:pt x="528292" y="350696"/>
                </a:lnTo>
                <a:lnTo>
                  <a:pt x="533400" y="325374"/>
                </a:lnTo>
                <a:lnTo>
                  <a:pt x="533400" y="65024"/>
                </a:lnTo>
                <a:lnTo>
                  <a:pt x="528292" y="39701"/>
                </a:lnTo>
                <a:lnTo>
                  <a:pt x="514350" y="19034"/>
                </a:lnTo>
                <a:lnTo>
                  <a:pt x="493645" y="5105"/>
                </a:lnTo>
                <a:lnTo>
                  <a:pt x="468249" y="0"/>
                </a:lnTo>
                <a:close/>
              </a:path>
            </a:pathLst>
          </a:custGeom>
          <a:solidFill>
            <a:srgbClr val="FFACF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2"/>
          <p:cNvSpPr txBox="1"/>
          <p:nvPr/>
        </p:nvSpPr>
        <p:spPr>
          <a:xfrm>
            <a:off x="10911840" y="3471227"/>
            <a:ext cx="331470" cy="391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FF</a:t>
            </a:r>
            <a:endParaRPr b="0" i="0" sz="2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9" name="Google Shape;229;p12"/>
          <p:cNvSpPr/>
          <p:nvPr/>
        </p:nvSpPr>
        <p:spPr>
          <a:xfrm>
            <a:off x="6053074" y="3223386"/>
            <a:ext cx="5077460" cy="344805"/>
          </a:xfrm>
          <a:custGeom>
            <a:rect b="b" l="l" r="r" t="t"/>
            <a:pathLst>
              <a:path extrusionOk="0" h="344804" w="5077459">
                <a:moveTo>
                  <a:pt x="76327" y="76200"/>
                </a:moveTo>
                <a:lnTo>
                  <a:pt x="69977" y="63500"/>
                </a:lnTo>
                <a:lnTo>
                  <a:pt x="38227" y="0"/>
                </a:lnTo>
                <a:lnTo>
                  <a:pt x="0" y="76200"/>
                </a:lnTo>
                <a:lnTo>
                  <a:pt x="33401" y="76200"/>
                </a:lnTo>
                <a:lnTo>
                  <a:pt x="33401" y="296672"/>
                </a:lnTo>
                <a:lnTo>
                  <a:pt x="42926" y="296672"/>
                </a:lnTo>
                <a:lnTo>
                  <a:pt x="42926" y="76200"/>
                </a:lnTo>
                <a:lnTo>
                  <a:pt x="76327" y="76200"/>
                </a:lnTo>
                <a:close/>
              </a:path>
              <a:path extrusionOk="0" h="344804" w="5077459">
                <a:moveTo>
                  <a:pt x="1486027" y="104775"/>
                </a:moveTo>
                <a:lnTo>
                  <a:pt x="1479651" y="92075"/>
                </a:lnTo>
                <a:lnTo>
                  <a:pt x="1447800" y="28575"/>
                </a:lnTo>
                <a:lnTo>
                  <a:pt x="1409700" y="104775"/>
                </a:lnTo>
                <a:lnTo>
                  <a:pt x="1443101" y="104775"/>
                </a:lnTo>
                <a:lnTo>
                  <a:pt x="1443101" y="325259"/>
                </a:lnTo>
                <a:lnTo>
                  <a:pt x="1452626" y="325259"/>
                </a:lnTo>
                <a:lnTo>
                  <a:pt x="1452626" y="104775"/>
                </a:lnTo>
                <a:lnTo>
                  <a:pt x="1486027" y="104775"/>
                </a:lnTo>
                <a:close/>
              </a:path>
              <a:path extrusionOk="0" h="344804" w="5077459">
                <a:moveTo>
                  <a:pt x="2981452" y="104775"/>
                </a:moveTo>
                <a:lnTo>
                  <a:pt x="2975076" y="92075"/>
                </a:lnTo>
                <a:lnTo>
                  <a:pt x="2943225" y="28575"/>
                </a:lnTo>
                <a:lnTo>
                  <a:pt x="2905125" y="104775"/>
                </a:lnTo>
                <a:lnTo>
                  <a:pt x="2938526" y="104775"/>
                </a:lnTo>
                <a:lnTo>
                  <a:pt x="2938526" y="325259"/>
                </a:lnTo>
                <a:lnTo>
                  <a:pt x="2948051" y="325259"/>
                </a:lnTo>
                <a:lnTo>
                  <a:pt x="2948051" y="104775"/>
                </a:lnTo>
                <a:lnTo>
                  <a:pt x="2981452" y="104775"/>
                </a:lnTo>
                <a:close/>
              </a:path>
              <a:path extrusionOk="0" h="344804" w="5077459">
                <a:moveTo>
                  <a:pt x="5076952" y="123825"/>
                </a:moveTo>
                <a:lnTo>
                  <a:pt x="5070576" y="111125"/>
                </a:lnTo>
                <a:lnTo>
                  <a:pt x="5038725" y="47625"/>
                </a:lnTo>
                <a:lnTo>
                  <a:pt x="5000625" y="123825"/>
                </a:lnTo>
                <a:lnTo>
                  <a:pt x="5034026" y="123825"/>
                </a:lnTo>
                <a:lnTo>
                  <a:pt x="5034026" y="344309"/>
                </a:lnTo>
                <a:lnTo>
                  <a:pt x="5043551" y="344309"/>
                </a:lnTo>
                <a:lnTo>
                  <a:pt x="5043551" y="123825"/>
                </a:lnTo>
                <a:lnTo>
                  <a:pt x="5076952" y="12382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2"/>
          <p:cNvSpPr txBox="1"/>
          <p:nvPr/>
        </p:nvSpPr>
        <p:spPr>
          <a:xfrm>
            <a:off x="9907651" y="2557780"/>
            <a:ext cx="466725" cy="792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1" lang="en-US" sz="5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b="0" i="0" sz="5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1" name="Google Shape;231;p12"/>
          <p:cNvGrpSpPr/>
          <p:nvPr/>
        </p:nvGrpSpPr>
        <p:grpSpPr>
          <a:xfrm>
            <a:off x="5486400" y="1209369"/>
            <a:ext cx="6296025" cy="1723695"/>
            <a:chOff x="5486400" y="1209369"/>
            <a:chExt cx="6296025" cy="1723695"/>
          </a:xfrm>
        </p:grpSpPr>
        <p:sp>
          <p:nvSpPr>
            <p:cNvPr id="232" name="Google Shape;232;p12"/>
            <p:cNvSpPr/>
            <p:nvPr/>
          </p:nvSpPr>
          <p:spPr>
            <a:xfrm>
              <a:off x="5486400" y="2313939"/>
              <a:ext cx="6296025" cy="619125"/>
            </a:xfrm>
            <a:custGeom>
              <a:rect b="b" l="l" r="r" t="t"/>
              <a:pathLst>
                <a:path extrusionOk="0" h="619125" w="6296025">
                  <a:moveTo>
                    <a:pt x="6192774" y="0"/>
                  </a:moveTo>
                  <a:lnTo>
                    <a:pt x="103250" y="0"/>
                  </a:lnTo>
                  <a:lnTo>
                    <a:pt x="63061" y="8114"/>
                  </a:lnTo>
                  <a:lnTo>
                    <a:pt x="30241" y="30241"/>
                  </a:lnTo>
                  <a:lnTo>
                    <a:pt x="8114" y="63061"/>
                  </a:lnTo>
                  <a:lnTo>
                    <a:pt x="0" y="103250"/>
                  </a:lnTo>
                  <a:lnTo>
                    <a:pt x="0" y="515874"/>
                  </a:lnTo>
                  <a:lnTo>
                    <a:pt x="8114" y="555990"/>
                  </a:lnTo>
                  <a:lnTo>
                    <a:pt x="30241" y="588772"/>
                  </a:lnTo>
                  <a:lnTo>
                    <a:pt x="63061" y="610885"/>
                  </a:lnTo>
                  <a:lnTo>
                    <a:pt x="103250" y="618998"/>
                  </a:lnTo>
                  <a:lnTo>
                    <a:pt x="6192774" y="618998"/>
                  </a:lnTo>
                  <a:lnTo>
                    <a:pt x="6232963" y="610885"/>
                  </a:lnTo>
                  <a:lnTo>
                    <a:pt x="6265783" y="588772"/>
                  </a:lnTo>
                  <a:lnTo>
                    <a:pt x="6287910" y="555990"/>
                  </a:lnTo>
                  <a:lnTo>
                    <a:pt x="6296025" y="515874"/>
                  </a:lnTo>
                  <a:lnTo>
                    <a:pt x="6296025" y="103250"/>
                  </a:lnTo>
                  <a:lnTo>
                    <a:pt x="6287910" y="63061"/>
                  </a:lnTo>
                  <a:lnTo>
                    <a:pt x="6265783" y="30241"/>
                  </a:lnTo>
                  <a:lnTo>
                    <a:pt x="6232963" y="8114"/>
                  </a:lnTo>
                  <a:lnTo>
                    <a:pt x="6192774" y="0"/>
                  </a:lnTo>
                  <a:close/>
                </a:path>
              </a:pathLst>
            </a:custGeom>
            <a:solidFill>
              <a:srgbClr val="C0EF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5991225" y="1209369"/>
              <a:ext cx="5200650" cy="342900"/>
            </a:xfrm>
            <a:custGeom>
              <a:rect b="b" l="l" r="r" t="t"/>
              <a:pathLst>
                <a:path extrusionOk="0" h="342900" w="5200650">
                  <a:moveTo>
                    <a:pt x="200025" y="0"/>
                  </a:moveTo>
                  <a:lnTo>
                    <a:pt x="0" y="0"/>
                  </a:lnTo>
                  <a:lnTo>
                    <a:pt x="0" y="295198"/>
                  </a:lnTo>
                  <a:lnTo>
                    <a:pt x="200025" y="295198"/>
                  </a:lnTo>
                  <a:lnTo>
                    <a:pt x="200025" y="0"/>
                  </a:lnTo>
                  <a:close/>
                </a:path>
                <a:path extrusionOk="0" h="342900" w="5200650">
                  <a:moveTo>
                    <a:pt x="1609725" y="28575"/>
                  </a:moveTo>
                  <a:lnTo>
                    <a:pt x="1400175" y="28575"/>
                  </a:lnTo>
                  <a:lnTo>
                    <a:pt x="1400175" y="323773"/>
                  </a:lnTo>
                  <a:lnTo>
                    <a:pt x="1609725" y="323773"/>
                  </a:lnTo>
                  <a:lnTo>
                    <a:pt x="1609725" y="28575"/>
                  </a:lnTo>
                  <a:close/>
                </a:path>
                <a:path extrusionOk="0" h="342900" w="5200650">
                  <a:moveTo>
                    <a:pt x="3095625" y="28575"/>
                  </a:moveTo>
                  <a:lnTo>
                    <a:pt x="2895600" y="28575"/>
                  </a:lnTo>
                  <a:lnTo>
                    <a:pt x="2895600" y="333298"/>
                  </a:lnTo>
                  <a:lnTo>
                    <a:pt x="3095625" y="333298"/>
                  </a:lnTo>
                  <a:lnTo>
                    <a:pt x="3095625" y="28575"/>
                  </a:lnTo>
                  <a:close/>
                </a:path>
                <a:path extrusionOk="0" h="342900" w="5200650">
                  <a:moveTo>
                    <a:pt x="5200650" y="47625"/>
                  </a:moveTo>
                  <a:lnTo>
                    <a:pt x="4991100" y="47625"/>
                  </a:lnTo>
                  <a:lnTo>
                    <a:pt x="4991100" y="342823"/>
                  </a:lnTo>
                  <a:lnTo>
                    <a:pt x="5200650" y="342823"/>
                  </a:lnTo>
                  <a:lnTo>
                    <a:pt x="5200650" y="47625"/>
                  </a:lnTo>
                  <a:close/>
                </a:path>
              </a:pathLst>
            </a:custGeom>
            <a:solidFill>
              <a:srgbClr val="929A9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053074" y="2147315"/>
              <a:ext cx="5077460" cy="344805"/>
            </a:xfrm>
            <a:custGeom>
              <a:rect b="b" l="l" r="r" t="t"/>
              <a:pathLst>
                <a:path extrusionOk="0" h="344805" w="5077459">
                  <a:moveTo>
                    <a:pt x="76327" y="76200"/>
                  </a:moveTo>
                  <a:lnTo>
                    <a:pt x="69977" y="63500"/>
                  </a:lnTo>
                  <a:lnTo>
                    <a:pt x="38227" y="0"/>
                  </a:lnTo>
                  <a:lnTo>
                    <a:pt x="0" y="76200"/>
                  </a:lnTo>
                  <a:lnTo>
                    <a:pt x="33401" y="76200"/>
                  </a:lnTo>
                  <a:lnTo>
                    <a:pt x="33401" y="296672"/>
                  </a:lnTo>
                  <a:lnTo>
                    <a:pt x="42926" y="296672"/>
                  </a:lnTo>
                  <a:lnTo>
                    <a:pt x="42926" y="76200"/>
                  </a:lnTo>
                  <a:lnTo>
                    <a:pt x="76327" y="76200"/>
                  </a:lnTo>
                  <a:close/>
                </a:path>
                <a:path extrusionOk="0" h="344805" w="5077459">
                  <a:moveTo>
                    <a:pt x="1486027" y="104775"/>
                  </a:moveTo>
                  <a:lnTo>
                    <a:pt x="1479651" y="92075"/>
                  </a:lnTo>
                  <a:lnTo>
                    <a:pt x="1447800" y="28575"/>
                  </a:lnTo>
                  <a:lnTo>
                    <a:pt x="1409700" y="104775"/>
                  </a:lnTo>
                  <a:lnTo>
                    <a:pt x="1443101" y="104775"/>
                  </a:lnTo>
                  <a:lnTo>
                    <a:pt x="1443101" y="325247"/>
                  </a:lnTo>
                  <a:lnTo>
                    <a:pt x="1452626" y="325247"/>
                  </a:lnTo>
                  <a:lnTo>
                    <a:pt x="1452626" y="104775"/>
                  </a:lnTo>
                  <a:lnTo>
                    <a:pt x="1486027" y="104775"/>
                  </a:lnTo>
                  <a:close/>
                </a:path>
                <a:path extrusionOk="0" h="344805" w="5077459">
                  <a:moveTo>
                    <a:pt x="2981452" y="104775"/>
                  </a:moveTo>
                  <a:lnTo>
                    <a:pt x="2975076" y="92075"/>
                  </a:lnTo>
                  <a:lnTo>
                    <a:pt x="2943225" y="28575"/>
                  </a:lnTo>
                  <a:lnTo>
                    <a:pt x="2905125" y="104775"/>
                  </a:lnTo>
                  <a:lnTo>
                    <a:pt x="2938526" y="104775"/>
                  </a:lnTo>
                  <a:lnTo>
                    <a:pt x="2938526" y="325247"/>
                  </a:lnTo>
                  <a:lnTo>
                    <a:pt x="2948051" y="325247"/>
                  </a:lnTo>
                  <a:lnTo>
                    <a:pt x="2948051" y="104775"/>
                  </a:lnTo>
                  <a:lnTo>
                    <a:pt x="2981452" y="104775"/>
                  </a:lnTo>
                  <a:close/>
                </a:path>
                <a:path extrusionOk="0" h="344805" w="5077459">
                  <a:moveTo>
                    <a:pt x="5076952" y="123825"/>
                  </a:moveTo>
                  <a:lnTo>
                    <a:pt x="5070576" y="111125"/>
                  </a:lnTo>
                  <a:lnTo>
                    <a:pt x="5038725" y="47625"/>
                  </a:lnTo>
                  <a:lnTo>
                    <a:pt x="5000625" y="123825"/>
                  </a:lnTo>
                  <a:lnTo>
                    <a:pt x="5034026" y="123825"/>
                  </a:lnTo>
                  <a:lnTo>
                    <a:pt x="5034026" y="344297"/>
                  </a:lnTo>
                  <a:lnTo>
                    <a:pt x="5043551" y="344297"/>
                  </a:lnTo>
                  <a:lnTo>
                    <a:pt x="5043551" y="123825"/>
                  </a:lnTo>
                  <a:lnTo>
                    <a:pt x="5076952" y="1238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5848350" y="1771141"/>
              <a:ext cx="523875" cy="381000"/>
            </a:xfrm>
            <a:custGeom>
              <a:rect b="b" l="l" r="r" t="t"/>
              <a:pathLst>
                <a:path extrusionOk="0" h="381000" w="523875">
                  <a:moveTo>
                    <a:pt x="460375" y="0"/>
                  </a:moveTo>
                  <a:lnTo>
                    <a:pt x="63500" y="0"/>
                  </a:lnTo>
                  <a:lnTo>
                    <a:pt x="38790" y="4992"/>
                  </a:lnTo>
                  <a:lnTo>
                    <a:pt x="18605" y="18605"/>
                  </a:lnTo>
                  <a:lnTo>
                    <a:pt x="4992" y="38790"/>
                  </a:lnTo>
                  <a:lnTo>
                    <a:pt x="0" y="63500"/>
                  </a:lnTo>
                  <a:lnTo>
                    <a:pt x="0" y="317500"/>
                  </a:lnTo>
                  <a:lnTo>
                    <a:pt x="4992" y="342209"/>
                  </a:lnTo>
                  <a:lnTo>
                    <a:pt x="18605" y="362394"/>
                  </a:lnTo>
                  <a:lnTo>
                    <a:pt x="38790" y="376007"/>
                  </a:lnTo>
                  <a:lnTo>
                    <a:pt x="63500" y="381000"/>
                  </a:lnTo>
                  <a:lnTo>
                    <a:pt x="460375" y="381000"/>
                  </a:lnTo>
                  <a:lnTo>
                    <a:pt x="485084" y="376007"/>
                  </a:lnTo>
                  <a:lnTo>
                    <a:pt x="505269" y="362394"/>
                  </a:lnTo>
                  <a:lnTo>
                    <a:pt x="518882" y="342209"/>
                  </a:lnTo>
                  <a:lnTo>
                    <a:pt x="523875" y="317500"/>
                  </a:lnTo>
                  <a:lnTo>
                    <a:pt x="523875" y="63500"/>
                  </a:lnTo>
                  <a:lnTo>
                    <a:pt x="518882" y="38790"/>
                  </a:lnTo>
                  <a:lnTo>
                    <a:pt x="505269" y="18605"/>
                  </a:lnTo>
                  <a:lnTo>
                    <a:pt x="485084" y="4992"/>
                  </a:lnTo>
                  <a:lnTo>
                    <a:pt x="460375" y="0"/>
                  </a:lnTo>
                  <a:close/>
                </a:path>
              </a:pathLst>
            </a:custGeom>
            <a:solidFill>
              <a:srgbClr val="FFACF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6" name="Google Shape;236;p12"/>
          <p:cNvSpPr txBox="1"/>
          <p:nvPr/>
        </p:nvSpPr>
        <p:spPr>
          <a:xfrm>
            <a:off x="5948934" y="1749107"/>
            <a:ext cx="331470" cy="391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FF</a:t>
            </a:r>
            <a:endParaRPr b="0" i="0" sz="2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7" name="Google Shape;237;p12"/>
          <p:cNvSpPr/>
          <p:nvPr/>
        </p:nvSpPr>
        <p:spPr>
          <a:xfrm>
            <a:off x="7267575" y="1771142"/>
            <a:ext cx="533400" cy="381000"/>
          </a:xfrm>
          <a:custGeom>
            <a:rect b="b" l="l" r="r" t="t"/>
            <a:pathLst>
              <a:path extrusionOk="0" h="381000" w="533400">
                <a:moveTo>
                  <a:pt x="469900" y="0"/>
                </a:moveTo>
                <a:lnTo>
                  <a:pt x="63500" y="0"/>
                </a:lnTo>
                <a:lnTo>
                  <a:pt x="38790" y="4992"/>
                </a:lnTo>
                <a:lnTo>
                  <a:pt x="18605" y="18605"/>
                </a:lnTo>
                <a:lnTo>
                  <a:pt x="4992" y="38790"/>
                </a:lnTo>
                <a:lnTo>
                  <a:pt x="0" y="63500"/>
                </a:lnTo>
                <a:lnTo>
                  <a:pt x="0" y="317500"/>
                </a:lnTo>
                <a:lnTo>
                  <a:pt x="4992" y="342209"/>
                </a:lnTo>
                <a:lnTo>
                  <a:pt x="18605" y="362394"/>
                </a:lnTo>
                <a:lnTo>
                  <a:pt x="38790" y="376007"/>
                </a:lnTo>
                <a:lnTo>
                  <a:pt x="63500" y="381000"/>
                </a:lnTo>
                <a:lnTo>
                  <a:pt x="469900" y="381000"/>
                </a:lnTo>
                <a:lnTo>
                  <a:pt x="494609" y="376007"/>
                </a:lnTo>
                <a:lnTo>
                  <a:pt x="514794" y="362394"/>
                </a:lnTo>
                <a:lnTo>
                  <a:pt x="528407" y="342209"/>
                </a:lnTo>
                <a:lnTo>
                  <a:pt x="533400" y="317500"/>
                </a:lnTo>
                <a:lnTo>
                  <a:pt x="533400" y="63500"/>
                </a:lnTo>
                <a:lnTo>
                  <a:pt x="528407" y="38790"/>
                </a:lnTo>
                <a:lnTo>
                  <a:pt x="514794" y="18605"/>
                </a:lnTo>
                <a:lnTo>
                  <a:pt x="494609" y="4992"/>
                </a:lnTo>
                <a:lnTo>
                  <a:pt x="469900" y="0"/>
                </a:lnTo>
                <a:close/>
              </a:path>
            </a:pathLst>
          </a:custGeom>
          <a:solidFill>
            <a:srgbClr val="FFACF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2"/>
          <p:cNvSpPr txBox="1"/>
          <p:nvPr/>
        </p:nvSpPr>
        <p:spPr>
          <a:xfrm>
            <a:off x="7374508" y="1746567"/>
            <a:ext cx="331470" cy="391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FF</a:t>
            </a:r>
            <a:endParaRPr b="0" i="0" sz="2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9" name="Google Shape;239;p12"/>
          <p:cNvSpPr/>
          <p:nvPr/>
        </p:nvSpPr>
        <p:spPr>
          <a:xfrm>
            <a:off x="8724900" y="1771142"/>
            <a:ext cx="523875" cy="381000"/>
          </a:xfrm>
          <a:custGeom>
            <a:rect b="b" l="l" r="r" t="t"/>
            <a:pathLst>
              <a:path extrusionOk="0" h="381000" w="523875">
                <a:moveTo>
                  <a:pt x="460375" y="0"/>
                </a:moveTo>
                <a:lnTo>
                  <a:pt x="63500" y="0"/>
                </a:lnTo>
                <a:lnTo>
                  <a:pt x="38790" y="4992"/>
                </a:lnTo>
                <a:lnTo>
                  <a:pt x="18605" y="18605"/>
                </a:lnTo>
                <a:lnTo>
                  <a:pt x="4992" y="38790"/>
                </a:lnTo>
                <a:lnTo>
                  <a:pt x="0" y="63500"/>
                </a:lnTo>
                <a:lnTo>
                  <a:pt x="0" y="317500"/>
                </a:lnTo>
                <a:lnTo>
                  <a:pt x="4992" y="342209"/>
                </a:lnTo>
                <a:lnTo>
                  <a:pt x="18605" y="362394"/>
                </a:lnTo>
                <a:lnTo>
                  <a:pt x="38790" y="376007"/>
                </a:lnTo>
                <a:lnTo>
                  <a:pt x="63500" y="381000"/>
                </a:lnTo>
                <a:lnTo>
                  <a:pt x="460375" y="381000"/>
                </a:lnTo>
                <a:lnTo>
                  <a:pt x="485084" y="376007"/>
                </a:lnTo>
                <a:lnTo>
                  <a:pt x="505269" y="362394"/>
                </a:lnTo>
                <a:lnTo>
                  <a:pt x="518882" y="342209"/>
                </a:lnTo>
                <a:lnTo>
                  <a:pt x="523875" y="317500"/>
                </a:lnTo>
                <a:lnTo>
                  <a:pt x="523875" y="63500"/>
                </a:lnTo>
                <a:lnTo>
                  <a:pt x="518882" y="38790"/>
                </a:lnTo>
                <a:lnTo>
                  <a:pt x="505269" y="18605"/>
                </a:lnTo>
                <a:lnTo>
                  <a:pt x="485084" y="4992"/>
                </a:lnTo>
                <a:lnTo>
                  <a:pt x="460375" y="0"/>
                </a:lnTo>
                <a:close/>
              </a:path>
            </a:pathLst>
          </a:custGeom>
          <a:solidFill>
            <a:srgbClr val="FFACF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2"/>
          <p:cNvSpPr txBox="1"/>
          <p:nvPr/>
        </p:nvSpPr>
        <p:spPr>
          <a:xfrm>
            <a:off x="7765429" y="1746575"/>
            <a:ext cx="2403900" cy="10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0750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FF</a:t>
            </a:r>
            <a:endParaRPr b="0" i="0" sz="2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36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self-attention</a:t>
            </a:r>
            <a:endParaRPr b="0" i="0" sz="2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1" name="Google Shape;241;p12"/>
          <p:cNvSpPr/>
          <p:nvPr/>
        </p:nvSpPr>
        <p:spPr>
          <a:xfrm>
            <a:off x="10801350" y="1771142"/>
            <a:ext cx="533400" cy="390525"/>
          </a:xfrm>
          <a:custGeom>
            <a:rect b="b" l="l" r="r" t="t"/>
            <a:pathLst>
              <a:path extrusionOk="0" h="390525" w="533400">
                <a:moveTo>
                  <a:pt x="468249" y="0"/>
                </a:moveTo>
                <a:lnTo>
                  <a:pt x="65150" y="0"/>
                </a:lnTo>
                <a:lnTo>
                  <a:pt x="39754" y="5125"/>
                </a:lnTo>
                <a:lnTo>
                  <a:pt x="19050" y="19097"/>
                </a:lnTo>
                <a:lnTo>
                  <a:pt x="5107" y="39808"/>
                </a:lnTo>
                <a:lnTo>
                  <a:pt x="0" y="65150"/>
                </a:lnTo>
                <a:lnTo>
                  <a:pt x="0" y="325374"/>
                </a:lnTo>
                <a:lnTo>
                  <a:pt x="5107" y="350716"/>
                </a:lnTo>
                <a:lnTo>
                  <a:pt x="19050" y="371427"/>
                </a:lnTo>
                <a:lnTo>
                  <a:pt x="39754" y="385399"/>
                </a:lnTo>
                <a:lnTo>
                  <a:pt x="65150" y="390525"/>
                </a:lnTo>
                <a:lnTo>
                  <a:pt x="468249" y="390525"/>
                </a:lnTo>
                <a:lnTo>
                  <a:pt x="493645" y="385399"/>
                </a:lnTo>
                <a:lnTo>
                  <a:pt x="514350" y="371427"/>
                </a:lnTo>
                <a:lnTo>
                  <a:pt x="528292" y="350716"/>
                </a:lnTo>
                <a:lnTo>
                  <a:pt x="533400" y="325374"/>
                </a:lnTo>
                <a:lnTo>
                  <a:pt x="533400" y="65150"/>
                </a:lnTo>
                <a:lnTo>
                  <a:pt x="528292" y="39808"/>
                </a:lnTo>
                <a:lnTo>
                  <a:pt x="514350" y="19097"/>
                </a:lnTo>
                <a:lnTo>
                  <a:pt x="493645" y="5125"/>
                </a:lnTo>
                <a:lnTo>
                  <a:pt x="468249" y="0"/>
                </a:lnTo>
                <a:close/>
              </a:path>
            </a:pathLst>
          </a:custGeom>
          <a:solidFill>
            <a:srgbClr val="FFACF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2"/>
          <p:cNvSpPr txBox="1"/>
          <p:nvPr/>
        </p:nvSpPr>
        <p:spPr>
          <a:xfrm>
            <a:off x="10911840" y="1755457"/>
            <a:ext cx="331470" cy="391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FF</a:t>
            </a:r>
            <a:endParaRPr b="0" i="0" sz="2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3" name="Google Shape;243;p12"/>
          <p:cNvSpPr/>
          <p:nvPr/>
        </p:nvSpPr>
        <p:spPr>
          <a:xfrm>
            <a:off x="6053074" y="1509267"/>
            <a:ext cx="5077460" cy="344805"/>
          </a:xfrm>
          <a:custGeom>
            <a:rect b="b" l="l" r="r" t="t"/>
            <a:pathLst>
              <a:path extrusionOk="0" h="344805" w="5077459">
                <a:moveTo>
                  <a:pt x="76327" y="76200"/>
                </a:moveTo>
                <a:lnTo>
                  <a:pt x="69977" y="63500"/>
                </a:lnTo>
                <a:lnTo>
                  <a:pt x="38227" y="0"/>
                </a:lnTo>
                <a:lnTo>
                  <a:pt x="0" y="76200"/>
                </a:lnTo>
                <a:lnTo>
                  <a:pt x="33401" y="76200"/>
                </a:lnTo>
                <a:lnTo>
                  <a:pt x="33401" y="296672"/>
                </a:lnTo>
                <a:lnTo>
                  <a:pt x="42926" y="296672"/>
                </a:lnTo>
                <a:lnTo>
                  <a:pt x="42926" y="76200"/>
                </a:lnTo>
                <a:lnTo>
                  <a:pt x="76327" y="76200"/>
                </a:lnTo>
                <a:close/>
              </a:path>
              <a:path extrusionOk="0" h="344805" w="5077459">
                <a:moveTo>
                  <a:pt x="1486027" y="104775"/>
                </a:moveTo>
                <a:lnTo>
                  <a:pt x="1479651" y="92075"/>
                </a:lnTo>
                <a:lnTo>
                  <a:pt x="1447800" y="28575"/>
                </a:lnTo>
                <a:lnTo>
                  <a:pt x="1409700" y="104775"/>
                </a:lnTo>
                <a:lnTo>
                  <a:pt x="1443101" y="104775"/>
                </a:lnTo>
                <a:lnTo>
                  <a:pt x="1443101" y="325247"/>
                </a:lnTo>
                <a:lnTo>
                  <a:pt x="1452626" y="325247"/>
                </a:lnTo>
                <a:lnTo>
                  <a:pt x="1452626" y="104775"/>
                </a:lnTo>
                <a:lnTo>
                  <a:pt x="1486027" y="104775"/>
                </a:lnTo>
                <a:close/>
              </a:path>
              <a:path extrusionOk="0" h="344805" w="5077459">
                <a:moveTo>
                  <a:pt x="2981452" y="104775"/>
                </a:moveTo>
                <a:lnTo>
                  <a:pt x="2975076" y="92075"/>
                </a:lnTo>
                <a:lnTo>
                  <a:pt x="2943225" y="28575"/>
                </a:lnTo>
                <a:lnTo>
                  <a:pt x="2905125" y="104775"/>
                </a:lnTo>
                <a:lnTo>
                  <a:pt x="2938526" y="104775"/>
                </a:lnTo>
                <a:lnTo>
                  <a:pt x="2938526" y="325247"/>
                </a:lnTo>
                <a:lnTo>
                  <a:pt x="2948051" y="325247"/>
                </a:lnTo>
                <a:lnTo>
                  <a:pt x="2948051" y="104775"/>
                </a:lnTo>
                <a:lnTo>
                  <a:pt x="2981452" y="104775"/>
                </a:lnTo>
                <a:close/>
              </a:path>
              <a:path extrusionOk="0" h="344805" w="5077459">
                <a:moveTo>
                  <a:pt x="5076952" y="123825"/>
                </a:moveTo>
                <a:lnTo>
                  <a:pt x="5070576" y="111125"/>
                </a:lnTo>
                <a:lnTo>
                  <a:pt x="5038725" y="47625"/>
                </a:lnTo>
                <a:lnTo>
                  <a:pt x="5000625" y="123825"/>
                </a:lnTo>
                <a:lnTo>
                  <a:pt x="5034026" y="123825"/>
                </a:lnTo>
                <a:lnTo>
                  <a:pt x="5034026" y="344297"/>
                </a:lnTo>
                <a:lnTo>
                  <a:pt x="5043551" y="344297"/>
                </a:lnTo>
                <a:lnTo>
                  <a:pt x="5043551" y="123825"/>
                </a:lnTo>
                <a:lnTo>
                  <a:pt x="5076952" y="12382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2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5" name="Google Shape;24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0100" y="4647175"/>
            <a:ext cx="3834151" cy="91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3"/>
          <p:cNvSpPr txBox="1"/>
          <p:nvPr/>
        </p:nvSpPr>
        <p:spPr>
          <a:xfrm>
            <a:off x="1090612" y="1075043"/>
            <a:ext cx="3912870" cy="5244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2850">
            <a:spAutoFit/>
          </a:bodyPr>
          <a:lstStyle/>
          <a:p>
            <a:pPr indent="0" lvl="0" marL="10922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b="1" i="0" lang="en-US" sz="27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Barriers</a:t>
            </a:r>
            <a:endParaRPr b="0" i="0" sz="27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528955" rtl="0" algn="ctr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Doesn’t have an inherent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1276350" rtl="0" algn="ctr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notion of order!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25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265" lvl="0" marL="354330" marR="428625" rtl="0" algn="just">
              <a:lnSpc>
                <a:spcPct val="10060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 nonlinearities for deep 	learning magic! It’s all just 	weighted averages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19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3535" lvl="0" marL="355600" marR="48514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Need to ensure we don’t “look at the future” when predicting a sequence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7965" lvl="1" marL="698500" marR="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Like in machine translation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7965" lvl="1" marL="698500" marR="0" rtl="0" algn="l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 language modeling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3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Barriers and solutions for Self-Attention as a building block</a:t>
            </a:r>
            <a:endParaRPr/>
          </a:p>
        </p:txBody>
      </p:sp>
      <p:sp>
        <p:nvSpPr>
          <p:cNvPr id="252" name="Google Shape;252;p13"/>
          <p:cNvSpPr txBox="1"/>
          <p:nvPr/>
        </p:nvSpPr>
        <p:spPr>
          <a:xfrm>
            <a:off x="6713601" y="1075043"/>
            <a:ext cx="4443095" cy="2860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2850">
            <a:spAutoFit/>
          </a:bodyPr>
          <a:lstStyle/>
          <a:p>
            <a:pPr indent="0" lvl="0" marL="15906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b="1" i="0" lang="en-US" sz="27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Solutions</a:t>
            </a:r>
            <a:endParaRPr b="0" i="0" sz="27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3535" lvl="0" marL="355600" marR="295275" rtl="0" algn="l">
              <a:lnSpc>
                <a:spcPct val="100699"/>
              </a:lnSpc>
              <a:spcBef>
                <a:spcPts val="585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Add position representations to the inputs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19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3535" lvl="0" marL="355600" marR="5080" rtl="0" algn="l">
              <a:lnSpc>
                <a:spcPct val="10060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Easy fix: apply the same feedforward network to each self- attention output.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3" name="Google Shape;253;p13"/>
          <p:cNvGrpSpPr/>
          <p:nvPr/>
        </p:nvGrpSpPr>
        <p:grpSpPr>
          <a:xfrm>
            <a:off x="5162457" y="1932361"/>
            <a:ext cx="1348185" cy="140411"/>
            <a:chOff x="5162457" y="1932361"/>
            <a:chExt cx="1348185" cy="140411"/>
          </a:xfrm>
        </p:grpSpPr>
        <p:pic>
          <p:nvPicPr>
            <p:cNvPr id="254" name="Google Shape;254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62457" y="1932361"/>
              <a:ext cx="1348185" cy="1404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5" name="Google Shape;255;p13"/>
            <p:cNvSpPr/>
            <p:nvPr/>
          </p:nvSpPr>
          <p:spPr>
            <a:xfrm>
              <a:off x="5195823" y="1947290"/>
              <a:ext cx="1296035" cy="76200"/>
            </a:xfrm>
            <a:custGeom>
              <a:rect b="b" l="l" r="r" t="t"/>
              <a:pathLst>
                <a:path extrusionOk="0" h="76200" w="1296035">
                  <a:moveTo>
                    <a:pt x="1219580" y="0"/>
                  </a:moveTo>
                  <a:lnTo>
                    <a:pt x="1219580" y="76200"/>
                  </a:lnTo>
                  <a:lnTo>
                    <a:pt x="1270380" y="50800"/>
                  </a:lnTo>
                  <a:lnTo>
                    <a:pt x="1232280" y="50800"/>
                  </a:lnTo>
                  <a:lnTo>
                    <a:pt x="1232280" y="25400"/>
                  </a:lnTo>
                  <a:lnTo>
                    <a:pt x="1270380" y="25400"/>
                  </a:lnTo>
                  <a:lnTo>
                    <a:pt x="1219580" y="0"/>
                  </a:lnTo>
                  <a:close/>
                </a:path>
                <a:path extrusionOk="0" h="76200" w="1296035">
                  <a:moveTo>
                    <a:pt x="1219580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1219580" y="50800"/>
                  </a:lnTo>
                  <a:lnTo>
                    <a:pt x="1219580" y="25400"/>
                  </a:lnTo>
                  <a:close/>
                </a:path>
                <a:path extrusionOk="0" h="76200" w="1296035">
                  <a:moveTo>
                    <a:pt x="1270380" y="25400"/>
                  </a:moveTo>
                  <a:lnTo>
                    <a:pt x="1232280" y="25400"/>
                  </a:lnTo>
                  <a:lnTo>
                    <a:pt x="1232280" y="50800"/>
                  </a:lnTo>
                  <a:lnTo>
                    <a:pt x="1270380" y="50800"/>
                  </a:lnTo>
                  <a:lnTo>
                    <a:pt x="1295780" y="38100"/>
                  </a:lnTo>
                  <a:lnTo>
                    <a:pt x="1270380" y="25400"/>
                  </a:lnTo>
                  <a:close/>
                </a:path>
              </a:pathLst>
            </a:custGeom>
            <a:solidFill>
              <a:srgbClr val="8B151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6" name="Google Shape;256;p13"/>
          <p:cNvGrpSpPr/>
          <p:nvPr/>
        </p:nvGrpSpPr>
        <p:grpSpPr>
          <a:xfrm>
            <a:off x="5076762" y="3380161"/>
            <a:ext cx="1348157" cy="140411"/>
            <a:chOff x="5076762" y="3380161"/>
            <a:chExt cx="1348157" cy="140411"/>
          </a:xfrm>
        </p:grpSpPr>
        <p:pic>
          <p:nvPicPr>
            <p:cNvPr id="257" name="Google Shape;257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076762" y="3380161"/>
              <a:ext cx="1348157" cy="1404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8" name="Google Shape;258;p13"/>
            <p:cNvSpPr/>
            <p:nvPr/>
          </p:nvSpPr>
          <p:spPr>
            <a:xfrm>
              <a:off x="5110098" y="3394709"/>
              <a:ext cx="1296035" cy="76200"/>
            </a:xfrm>
            <a:custGeom>
              <a:rect b="b" l="l" r="r" t="t"/>
              <a:pathLst>
                <a:path extrusionOk="0" h="76200" w="1296035">
                  <a:moveTo>
                    <a:pt x="1219580" y="0"/>
                  </a:moveTo>
                  <a:lnTo>
                    <a:pt x="1219580" y="76200"/>
                  </a:lnTo>
                  <a:lnTo>
                    <a:pt x="1270380" y="50800"/>
                  </a:lnTo>
                  <a:lnTo>
                    <a:pt x="1232280" y="50800"/>
                  </a:lnTo>
                  <a:lnTo>
                    <a:pt x="1232280" y="25400"/>
                  </a:lnTo>
                  <a:lnTo>
                    <a:pt x="1270380" y="25400"/>
                  </a:lnTo>
                  <a:lnTo>
                    <a:pt x="1219580" y="0"/>
                  </a:lnTo>
                  <a:close/>
                </a:path>
                <a:path extrusionOk="0" h="76200" w="1296035">
                  <a:moveTo>
                    <a:pt x="1219580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1219580" y="50800"/>
                  </a:lnTo>
                  <a:lnTo>
                    <a:pt x="1219580" y="25400"/>
                  </a:lnTo>
                  <a:close/>
                </a:path>
                <a:path extrusionOk="0" h="76200" w="1296035">
                  <a:moveTo>
                    <a:pt x="1270380" y="25400"/>
                  </a:moveTo>
                  <a:lnTo>
                    <a:pt x="1232280" y="25400"/>
                  </a:lnTo>
                  <a:lnTo>
                    <a:pt x="1232280" y="50800"/>
                  </a:lnTo>
                  <a:lnTo>
                    <a:pt x="1270380" y="50800"/>
                  </a:lnTo>
                  <a:lnTo>
                    <a:pt x="1295780" y="38100"/>
                  </a:lnTo>
                  <a:lnTo>
                    <a:pt x="1270380" y="25400"/>
                  </a:lnTo>
                  <a:close/>
                </a:path>
              </a:pathLst>
            </a:custGeom>
            <a:solidFill>
              <a:srgbClr val="8B151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9" name="Google Shape;259;p13"/>
          <p:cNvGrpSpPr/>
          <p:nvPr/>
        </p:nvGrpSpPr>
        <p:grpSpPr>
          <a:xfrm>
            <a:off x="5076762" y="4904161"/>
            <a:ext cx="1348157" cy="140411"/>
            <a:chOff x="5076762" y="4904161"/>
            <a:chExt cx="1348157" cy="140411"/>
          </a:xfrm>
        </p:grpSpPr>
        <p:pic>
          <p:nvPicPr>
            <p:cNvPr id="260" name="Google Shape;260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76762" y="4904161"/>
              <a:ext cx="1348157" cy="1404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" name="Google Shape;261;p13"/>
            <p:cNvSpPr/>
            <p:nvPr/>
          </p:nvSpPr>
          <p:spPr>
            <a:xfrm>
              <a:off x="5110098" y="4918328"/>
              <a:ext cx="1296035" cy="76200"/>
            </a:xfrm>
            <a:custGeom>
              <a:rect b="b" l="l" r="r" t="t"/>
              <a:pathLst>
                <a:path extrusionOk="0" h="76200" w="1296035">
                  <a:moveTo>
                    <a:pt x="1219580" y="0"/>
                  </a:moveTo>
                  <a:lnTo>
                    <a:pt x="1219580" y="76200"/>
                  </a:lnTo>
                  <a:lnTo>
                    <a:pt x="1270380" y="50800"/>
                  </a:lnTo>
                  <a:lnTo>
                    <a:pt x="1232280" y="50800"/>
                  </a:lnTo>
                  <a:lnTo>
                    <a:pt x="1232280" y="25400"/>
                  </a:lnTo>
                  <a:lnTo>
                    <a:pt x="1270380" y="25400"/>
                  </a:lnTo>
                  <a:lnTo>
                    <a:pt x="1219580" y="0"/>
                  </a:lnTo>
                  <a:close/>
                </a:path>
                <a:path extrusionOk="0" h="76200" w="1296035">
                  <a:moveTo>
                    <a:pt x="1219580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1219580" y="50800"/>
                  </a:lnTo>
                  <a:lnTo>
                    <a:pt x="1219580" y="25400"/>
                  </a:lnTo>
                  <a:close/>
                </a:path>
                <a:path extrusionOk="0" h="76200" w="1296035">
                  <a:moveTo>
                    <a:pt x="1270380" y="25400"/>
                  </a:moveTo>
                  <a:lnTo>
                    <a:pt x="1232280" y="25400"/>
                  </a:lnTo>
                  <a:lnTo>
                    <a:pt x="1232280" y="50800"/>
                  </a:lnTo>
                  <a:lnTo>
                    <a:pt x="1270380" y="50800"/>
                  </a:lnTo>
                  <a:lnTo>
                    <a:pt x="1295780" y="38100"/>
                  </a:lnTo>
                  <a:lnTo>
                    <a:pt x="1270380" y="25400"/>
                  </a:lnTo>
                  <a:close/>
                </a:path>
              </a:pathLst>
            </a:custGeom>
            <a:solidFill>
              <a:srgbClr val="8B151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" name="Google Shape;262;p13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4"/>
          <p:cNvSpPr txBox="1"/>
          <p:nvPr>
            <p:ph type="title"/>
          </p:nvPr>
        </p:nvSpPr>
        <p:spPr>
          <a:xfrm>
            <a:off x="485457" y="165036"/>
            <a:ext cx="6237605" cy="5403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Masking the future in self-attention</a:t>
            </a:r>
            <a:endParaRPr/>
          </a:p>
        </p:txBody>
      </p:sp>
      <p:sp>
        <p:nvSpPr>
          <p:cNvPr id="268" name="Google Shape;268;p14"/>
          <p:cNvSpPr txBox="1"/>
          <p:nvPr/>
        </p:nvSpPr>
        <p:spPr>
          <a:xfrm>
            <a:off x="477837" y="1161732"/>
            <a:ext cx="3849370" cy="1076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400">
            <a:spAutoFit/>
          </a:bodyPr>
          <a:lstStyle/>
          <a:p>
            <a:pPr indent="-343535" lvl="0" marL="355600" marR="5080" rtl="0" algn="l">
              <a:lnSpc>
                <a:spcPct val="9930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use self-attention in </a:t>
            </a: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decoders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we need to ensure we can’t peek at the future.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4"/>
          <p:cNvSpPr txBox="1"/>
          <p:nvPr/>
        </p:nvSpPr>
        <p:spPr>
          <a:xfrm>
            <a:off x="477837" y="2705988"/>
            <a:ext cx="3828415" cy="33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-343535" lvl="0" marL="355600" marR="138430" rtl="0" algn="l">
              <a:lnSpc>
                <a:spcPct val="9980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 every timestep, we could change the set of </a:t>
            </a: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keys and queries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include only past words. (Inefficient!)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19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3535" lvl="0" marL="355600" marR="508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enable parallelization, we </a:t>
            </a: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mask out attention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future words by setting attention scores to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−∞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0" name="Google Shape;270;p14"/>
          <p:cNvGrpSpPr/>
          <p:nvPr/>
        </p:nvGrpSpPr>
        <p:grpSpPr>
          <a:xfrm>
            <a:off x="4013453" y="6044958"/>
            <a:ext cx="278765" cy="227165"/>
            <a:chOff x="4013453" y="6044958"/>
            <a:chExt cx="278765" cy="227165"/>
          </a:xfrm>
        </p:grpSpPr>
        <p:pic>
          <p:nvPicPr>
            <p:cNvPr id="271" name="Google Shape;271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13453" y="6044958"/>
              <a:ext cx="109982" cy="1333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45660" y="6095098"/>
              <a:ext cx="146558" cy="177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3" name="Google Shape;273;p14"/>
          <p:cNvSpPr/>
          <p:nvPr/>
        </p:nvSpPr>
        <p:spPr>
          <a:xfrm>
            <a:off x="4412234" y="6060338"/>
            <a:ext cx="166370" cy="74295"/>
          </a:xfrm>
          <a:custGeom>
            <a:rect b="b" l="l" r="r" t="t"/>
            <a:pathLst>
              <a:path extrusionOk="0" h="74295" w="166370">
                <a:moveTo>
                  <a:pt x="166243" y="55956"/>
                </a:moveTo>
                <a:lnTo>
                  <a:pt x="0" y="55956"/>
                </a:lnTo>
                <a:lnTo>
                  <a:pt x="0" y="73888"/>
                </a:lnTo>
                <a:lnTo>
                  <a:pt x="166243" y="73888"/>
                </a:lnTo>
                <a:lnTo>
                  <a:pt x="166243" y="55956"/>
                </a:lnTo>
                <a:close/>
              </a:path>
              <a:path extrusionOk="0" h="74295" w="166370">
                <a:moveTo>
                  <a:pt x="166243" y="0"/>
                </a:moveTo>
                <a:lnTo>
                  <a:pt x="0" y="0"/>
                </a:lnTo>
                <a:lnTo>
                  <a:pt x="0" y="17932"/>
                </a:lnTo>
                <a:lnTo>
                  <a:pt x="166243" y="17932"/>
                </a:lnTo>
                <a:lnTo>
                  <a:pt x="16624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4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5" name="Google Shape;27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98600" y="1161726"/>
            <a:ext cx="6720075" cy="54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5"/>
          <p:cNvSpPr txBox="1"/>
          <p:nvPr/>
        </p:nvSpPr>
        <p:spPr>
          <a:xfrm>
            <a:off x="1090612" y="1075043"/>
            <a:ext cx="3912870" cy="5244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2850">
            <a:spAutoFit/>
          </a:bodyPr>
          <a:lstStyle/>
          <a:p>
            <a:pPr indent="0" lvl="0" marL="10922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b="1" i="0" lang="en-US" sz="27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Barriers</a:t>
            </a:r>
            <a:endParaRPr b="0" i="0" sz="27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528955" rtl="0" algn="ctr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Doesn’t have an inherent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1276350" rtl="0" algn="ctr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notion of order!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25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265" lvl="0" marL="354330" marR="428625" rtl="0" algn="just">
              <a:lnSpc>
                <a:spcPct val="10060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 nonlinearities for deep 	learning magic! It’s all just 	weighted averages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19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3535" lvl="0" marL="355600" marR="48514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Need to ensure we don’t “look at the future” when predicting a sequence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7965" lvl="1" marL="698500" marR="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Like in machine translation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7965" lvl="1" marL="698500" marR="0" rtl="0" algn="l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 language modeling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5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Barriers and solutions for Self-Attention as a building block</a:t>
            </a:r>
            <a:endParaRPr/>
          </a:p>
        </p:txBody>
      </p:sp>
      <p:sp>
        <p:nvSpPr>
          <p:cNvPr id="282" name="Google Shape;282;p15"/>
          <p:cNvSpPr txBox="1"/>
          <p:nvPr>
            <p:ph idx="2" type="body"/>
          </p:nvPr>
        </p:nvSpPr>
        <p:spPr>
          <a:xfrm>
            <a:off x="6630351" y="1035793"/>
            <a:ext cx="4443000" cy="45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2850">
            <a:spAutoFit/>
          </a:bodyPr>
          <a:lstStyle/>
          <a:p>
            <a:pPr indent="0" lvl="0" marL="15906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Solutions</a:t>
            </a:r>
            <a:endParaRPr/>
          </a:p>
          <a:p>
            <a:pPr indent="-343535" lvl="0" marL="355600" marR="295275" rtl="0" algn="l">
              <a:lnSpc>
                <a:spcPct val="100699"/>
              </a:lnSpc>
              <a:spcBef>
                <a:spcPts val="585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0" lang="en-US" sz="2300">
                <a:latin typeface="Calibri"/>
                <a:ea typeface="Calibri"/>
                <a:cs typeface="Calibri"/>
                <a:sym typeface="Calibri"/>
              </a:rPr>
              <a:t>Add position representations to the inputs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19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1019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None/>
            </a:pPr>
            <a:r>
              <a:t/>
            </a:r>
            <a:endParaRPr sz="2300"/>
          </a:p>
          <a:p>
            <a:pPr indent="-343535" lvl="0" marL="355600" marR="5080" rtl="0" algn="l">
              <a:lnSpc>
                <a:spcPct val="10060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0" lang="en-US" sz="2300">
                <a:latin typeface="Calibri"/>
                <a:ea typeface="Calibri"/>
                <a:cs typeface="Calibri"/>
                <a:sym typeface="Calibri"/>
              </a:rPr>
              <a:t>Easy fix: apply the same feedforward network to each self- attention output.</a:t>
            </a:r>
            <a:endParaRPr b="0"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10604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0" lang="en-US" sz="2300">
                <a:latin typeface="Calibri"/>
                <a:ea typeface="Calibri"/>
                <a:cs typeface="Calibri"/>
                <a:sym typeface="Calibri"/>
              </a:rPr>
              <a:t>Mask out the future by artificially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104775" rtl="0" algn="ctr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SzPts val="1400"/>
              <a:buNone/>
            </a:pPr>
            <a:r>
              <a:rPr b="0" lang="en-US" sz="2300">
                <a:latin typeface="Calibri"/>
                <a:ea typeface="Calibri"/>
                <a:cs typeface="Calibri"/>
                <a:sym typeface="Calibri"/>
              </a:rPr>
              <a:t>setting attention weights to 0!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3" name="Google Shape;283;p15"/>
          <p:cNvGrpSpPr/>
          <p:nvPr/>
        </p:nvGrpSpPr>
        <p:grpSpPr>
          <a:xfrm>
            <a:off x="5162457" y="1932361"/>
            <a:ext cx="1348185" cy="140411"/>
            <a:chOff x="5162457" y="1932361"/>
            <a:chExt cx="1348185" cy="140411"/>
          </a:xfrm>
        </p:grpSpPr>
        <p:pic>
          <p:nvPicPr>
            <p:cNvPr id="284" name="Google Shape;284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62457" y="1932361"/>
              <a:ext cx="1348185" cy="1404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5" name="Google Shape;285;p15"/>
            <p:cNvSpPr/>
            <p:nvPr/>
          </p:nvSpPr>
          <p:spPr>
            <a:xfrm>
              <a:off x="5195823" y="1947290"/>
              <a:ext cx="1296035" cy="76200"/>
            </a:xfrm>
            <a:custGeom>
              <a:rect b="b" l="l" r="r" t="t"/>
              <a:pathLst>
                <a:path extrusionOk="0" h="76200" w="1296035">
                  <a:moveTo>
                    <a:pt x="1219580" y="0"/>
                  </a:moveTo>
                  <a:lnTo>
                    <a:pt x="1219580" y="76200"/>
                  </a:lnTo>
                  <a:lnTo>
                    <a:pt x="1270380" y="50800"/>
                  </a:lnTo>
                  <a:lnTo>
                    <a:pt x="1232280" y="50800"/>
                  </a:lnTo>
                  <a:lnTo>
                    <a:pt x="1232280" y="25400"/>
                  </a:lnTo>
                  <a:lnTo>
                    <a:pt x="1270380" y="25400"/>
                  </a:lnTo>
                  <a:lnTo>
                    <a:pt x="1219580" y="0"/>
                  </a:lnTo>
                  <a:close/>
                </a:path>
                <a:path extrusionOk="0" h="76200" w="1296035">
                  <a:moveTo>
                    <a:pt x="1219580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1219580" y="50800"/>
                  </a:lnTo>
                  <a:lnTo>
                    <a:pt x="1219580" y="25400"/>
                  </a:lnTo>
                  <a:close/>
                </a:path>
                <a:path extrusionOk="0" h="76200" w="1296035">
                  <a:moveTo>
                    <a:pt x="1270380" y="25400"/>
                  </a:moveTo>
                  <a:lnTo>
                    <a:pt x="1232280" y="25400"/>
                  </a:lnTo>
                  <a:lnTo>
                    <a:pt x="1232280" y="50800"/>
                  </a:lnTo>
                  <a:lnTo>
                    <a:pt x="1270380" y="50800"/>
                  </a:lnTo>
                  <a:lnTo>
                    <a:pt x="1295780" y="38100"/>
                  </a:lnTo>
                  <a:lnTo>
                    <a:pt x="1270380" y="25400"/>
                  </a:lnTo>
                  <a:close/>
                </a:path>
              </a:pathLst>
            </a:custGeom>
            <a:solidFill>
              <a:srgbClr val="8B151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6" name="Google Shape;286;p15"/>
          <p:cNvGrpSpPr/>
          <p:nvPr/>
        </p:nvGrpSpPr>
        <p:grpSpPr>
          <a:xfrm>
            <a:off x="5076762" y="3380161"/>
            <a:ext cx="1348157" cy="140411"/>
            <a:chOff x="5076762" y="3380161"/>
            <a:chExt cx="1348157" cy="140411"/>
          </a:xfrm>
        </p:grpSpPr>
        <p:pic>
          <p:nvPicPr>
            <p:cNvPr id="287" name="Google Shape;287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076762" y="3380161"/>
              <a:ext cx="1348157" cy="1404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8" name="Google Shape;288;p15"/>
            <p:cNvSpPr/>
            <p:nvPr/>
          </p:nvSpPr>
          <p:spPr>
            <a:xfrm>
              <a:off x="5110098" y="3394709"/>
              <a:ext cx="1296035" cy="76200"/>
            </a:xfrm>
            <a:custGeom>
              <a:rect b="b" l="l" r="r" t="t"/>
              <a:pathLst>
                <a:path extrusionOk="0" h="76200" w="1296035">
                  <a:moveTo>
                    <a:pt x="1219580" y="0"/>
                  </a:moveTo>
                  <a:lnTo>
                    <a:pt x="1219580" y="76200"/>
                  </a:lnTo>
                  <a:lnTo>
                    <a:pt x="1270380" y="50800"/>
                  </a:lnTo>
                  <a:lnTo>
                    <a:pt x="1232280" y="50800"/>
                  </a:lnTo>
                  <a:lnTo>
                    <a:pt x="1232280" y="25400"/>
                  </a:lnTo>
                  <a:lnTo>
                    <a:pt x="1270380" y="25400"/>
                  </a:lnTo>
                  <a:lnTo>
                    <a:pt x="1219580" y="0"/>
                  </a:lnTo>
                  <a:close/>
                </a:path>
                <a:path extrusionOk="0" h="76200" w="1296035">
                  <a:moveTo>
                    <a:pt x="1219580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1219580" y="50800"/>
                  </a:lnTo>
                  <a:lnTo>
                    <a:pt x="1219580" y="25400"/>
                  </a:lnTo>
                  <a:close/>
                </a:path>
                <a:path extrusionOk="0" h="76200" w="1296035">
                  <a:moveTo>
                    <a:pt x="1270380" y="25400"/>
                  </a:moveTo>
                  <a:lnTo>
                    <a:pt x="1232280" y="25400"/>
                  </a:lnTo>
                  <a:lnTo>
                    <a:pt x="1232280" y="50800"/>
                  </a:lnTo>
                  <a:lnTo>
                    <a:pt x="1270380" y="50800"/>
                  </a:lnTo>
                  <a:lnTo>
                    <a:pt x="1295780" y="38100"/>
                  </a:lnTo>
                  <a:lnTo>
                    <a:pt x="1270380" y="25400"/>
                  </a:lnTo>
                  <a:close/>
                </a:path>
              </a:pathLst>
            </a:custGeom>
            <a:solidFill>
              <a:srgbClr val="8B151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9" name="Google Shape;289;p15"/>
          <p:cNvGrpSpPr/>
          <p:nvPr/>
        </p:nvGrpSpPr>
        <p:grpSpPr>
          <a:xfrm>
            <a:off x="5076762" y="4904161"/>
            <a:ext cx="1348157" cy="140411"/>
            <a:chOff x="5076762" y="4904161"/>
            <a:chExt cx="1348157" cy="140411"/>
          </a:xfrm>
        </p:grpSpPr>
        <p:pic>
          <p:nvPicPr>
            <p:cNvPr id="290" name="Google Shape;290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76762" y="4904161"/>
              <a:ext cx="1348157" cy="1404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Google Shape;291;p15"/>
            <p:cNvSpPr/>
            <p:nvPr/>
          </p:nvSpPr>
          <p:spPr>
            <a:xfrm>
              <a:off x="5110098" y="4918328"/>
              <a:ext cx="1296035" cy="76200"/>
            </a:xfrm>
            <a:custGeom>
              <a:rect b="b" l="l" r="r" t="t"/>
              <a:pathLst>
                <a:path extrusionOk="0" h="76200" w="1296035">
                  <a:moveTo>
                    <a:pt x="1219580" y="0"/>
                  </a:moveTo>
                  <a:lnTo>
                    <a:pt x="1219580" y="76200"/>
                  </a:lnTo>
                  <a:lnTo>
                    <a:pt x="1270380" y="50800"/>
                  </a:lnTo>
                  <a:lnTo>
                    <a:pt x="1232280" y="50800"/>
                  </a:lnTo>
                  <a:lnTo>
                    <a:pt x="1232280" y="25400"/>
                  </a:lnTo>
                  <a:lnTo>
                    <a:pt x="1270380" y="25400"/>
                  </a:lnTo>
                  <a:lnTo>
                    <a:pt x="1219580" y="0"/>
                  </a:lnTo>
                  <a:close/>
                </a:path>
                <a:path extrusionOk="0" h="76200" w="1296035">
                  <a:moveTo>
                    <a:pt x="1219580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1219580" y="50800"/>
                  </a:lnTo>
                  <a:lnTo>
                    <a:pt x="1219580" y="25400"/>
                  </a:lnTo>
                  <a:close/>
                </a:path>
                <a:path extrusionOk="0" h="76200" w="1296035">
                  <a:moveTo>
                    <a:pt x="1270380" y="25400"/>
                  </a:moveTo>
                  <a:lnTo>
                    <a:pt x="1232280" y="25400"/>
                  </a:lnTo>
                  <a:lnTo>
                    <a:pt x="1232280" y="50800"/>
                  </a:lnTo>
                  <a:lnTo>
                    <a:pt x="1270380" y="50800"/>
                  </a:lnTo>
                  <a:lnTo>
                    <a:pt x="1295780" y="38100"/>
                  </a:lnTo>
                  <a:lnTo>
                    <a:pt x="1270380" y="25400"/>
                  </a:lnTo>
                  <a:close/>
                </a:path>
              </a:pathLst>
            </a:custGeom>
            <a:solidFill>
              <a:srgbClr val="8B151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2" name="Google Shape;292;p15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"/>
          <p:cNvSpPr txBox="1"/>
          <p:nvPr/>
        </p:nvSpPr>
        <p:spPr>
          <a:xfrm>
            <a:off x="999287" y="866158"/>
            <a:ext cx="6380400" cy="58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275">
            <a:spAutoFit/>
          </a:bodyPr>
          <a:lstStyle/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Self-attention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7965" lvl="1" marL="698500" marR="0" rtl="0" algn="l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basis of the method.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Position representations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7965" lvl="1" marL="698500" marR="0" rtl="0" algn="l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Specify the sequence order, since self-attention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99135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 an unordered function of its inputs.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Nonlinearities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7965" lvl="1" marL="698500" marR="0" rtl="0" algn="l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 the output of the self-attention block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99135" marR="648335" rtl="0" algn="l">
              <a:lnSpc>
                <a:spcPct val="100699"/>
              </a:lnSpc>
              <a:spcBef>
                <a:spcPts val="525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Frequently implemented as a simple feed- forward network.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Masking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99135" marR="579755" rtl="0" algn="l">
              <a:lnSpc>
                <a:spcPct val="117826"/>
              </a:lnSpc>
              <a:spcBef>
                <a:spcPts val="750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order to parallelize operations while not looking at the future.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7965" lvl="1" marL="698500" marR="0" rtl="0" algn="l">
              <a:lnSpc>
                <a:spcPct val="118695"/>
              </a:lnSpc>
              <a:spcBef>
                <a:spcPts val="530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Keeps information about the future from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99135" marR="0" rtl="0" algn="l">
              <a:lnSpc>
                <a:spcPct val="1186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“leaking” to the past.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6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Necessities for a self-attention building block:</a:t>
            </a:r>
            <a:endParaRPr/>
          </a:p>
        </p:txBody>
      </p:sp>
      <p:sp>
        <p:nvSpPr>
          <p:cNvPr id="299" name="Google Shape;299;p16"/>
          <p:cNvSpPr txBox="1"/>
          <p:nvPr/>
        </p:nvSpPr>
        <p:spPr>
          <a:xfrm>
            <a:off x="485457" y="6498590"/>
            <a:ext cx="216535" cy="2425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19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0" name="Google Shape;30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1668" y="1227376"/>
            <a:ext cx="3549305" cy="5301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7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9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The Transformer Decoder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7"/>
          <p:cNvSpPr txBox="1"/>
          <p:nvPr/>
        </p:nvSpPr>
        <p:spPr>
          <a:xfrm>
            <a:off x="1090612" y="1161732"/>
            <a:ext cx="4064000" cy="4098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400">
            <a:spAutoFit/>
          </a:bodyPr>
          <a:lstStyle/>
          <a:p>
            <a:pPr indent="-343535" lvl="0" marL="355600" marR="104139" rtl="0" algn="l">
              <a:lnSpc>
                <a:spcPct val="9930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Transformer decoder is how we’ll build systems like </a:t>
            </a: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language models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3535" lvl="0" marL="355600" marR="116839" rtl="0" algn="l">
              <a:lnSpc>
                <a:spcPct val="100600"/>
              </a:lnSpc>
              <a:spcBef>
                <a:spcPts val="53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It’s a lot like our minimal self- attention architecture, but with a few more components.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3535" lvl="0" marL="355600" marR="177165" rtl="0" algn="l">
              <a:lnSpc>
                <a:spcPct val="100600"/>
              </a:lnSpc>
              <a:spcBef>
                <a:spcPts val="525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embeddings and position embeddings are identical.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3535" lvl="0" marL="355600" marR="5080" rtl="0" algn="l">
              <a:lnSpc>
                <a:spcPct val="100600"/>
              </a:lnSpc>
              <a:spcBef>
                <a:spcPts val="53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We’ll next replace our self- attention with </a:t>
            </a: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multi-head self- attention.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7"/>
          <p:cNvSpPr txBox="1"/>
          <p:nvPr/>
        </p:nvSpPr>
        <p:spPr>
          <a:xfrm>
            <a:off x="7171055" y="5609272"/>
            <a:ext cx="2795905" cy="403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None/>
            </a:pPr>
            <a:r>
              <a:rPr b="0" i="0" lang="en-US" sz="24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Transformer Decoder</a:t>
            </a:r>
            <a:endParaRPr b="0" i="0" sz="24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8" name="Google Shape;30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91203" y="685673"/>
            <a:ext cx="3540297" cy="4669317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7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9695" y="809604"/>
            <a:ext cx="8461995" cy="5293423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8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9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Recall the Self-Attention Hypothetical Example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8"/>
          <p:cNvSpPr txBox="1"/>
          <p:nvPr>
            <p:ph idx="12" type="sldNum"/>
          </p:nvPr>
        </p:nvSpPr>
        <p:spPr>
          <a:xfrm>
            <a:off x="485457" y="6550383"/>
            <a:ext cx="279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795" y="1190777"/>
            <a:ext cx="10111859" cy="4983627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9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9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Hypothetical Example of Multi-Head Attention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9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9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Lecture Plan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" name="Google Shape;61;p2"/>
          <p:cNvSpPr txBox="1"/>
          <p:nvPr/>
        </p:nvSpPr>
        <p:spPr>
          <a:xfrm>
            <a:off x="485457" y="1085786"/>
            <a:ext cx="10486500" cy="25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0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69900" marR="0" rtl="0" algn="l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rgbClr val="8B1515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Transformer model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69900" marR="0" rtl="0" algn="l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rgbClr val="8B1515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Great results with Transformers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69900" marR="5016500" rtl="0" algn="l">
              <a:lnSpc>
                <a:spcPct val="11990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Drawbacks and variants of Transformers 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69900" marR="5016500" rtl="0" algn="l">
              <a:lnSpc>
                <a:spcPct val="11990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GPT 1-3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69900" marR="5016500" rtl="0" algn="l">
              <a:lnSpc>
                <a:spcPct val="11990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Subword tokenization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0"/>
          <p:cNvSpPr txBox="1"/>
          <p:nvPr>
            <p:ph type="title"/>
          </p:nvPr>
        </p:nvSpPr>
        <p:spPr>
          <a:xfrm>
            <a:off x="308782" y="165036"/>
            <a:ext cx="110985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Sequence-Stacked form of Attention</a:t>
            </a:r>
            <a:endParaRPr/>
          </a:p>
        </p:txBody>
      </p:sp>
      <p:sp>
        <p:nvSpPr>
          <p:cNvPr id="329" name="Google Shape;329;p20"/>
          <p:cNvSpPr txBox="1"/>
          <p:nvPr/>
        </p:nvSpPr>
        <p:spPr>
          <a:xfrm>
            <a:off x="1022712" y="986933"/>
            <a:ext cx="9102000" cy="18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800">
            <a:spAutoFit/>
          </a:bodyPr>
          <a:lstStyle/>
          <a:p>
            <a:pPr indent="-342900" lvl="0" marL="368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Let’s look at how key-query-value attention is computed, in matrices.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7965" lvl="1" marL="711200" marR="0" rtl="0" algn="l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Let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𝑋 =	</a:t>
            </a:r>
            <a:r>
              <a:rPr b="0" baseline="-25000" i="0" lang="en-US" sz="25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                         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∈ ℝ</a:t>
            </a:r>
            <a:r>
              <a:rPr b="0" baseline="30000" i="0" lang="en-US" sz="25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𝑛×𝑑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 the concatenation of input vectors.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7965" lvl="1" marL="711200" marR="0" rtl="0" algn="l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First, note that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𝑋𝐾 ∈ ℝ</a:t>
            </a:r>
            <a:r>
              <a:rPr b="0" baseline="30000" i="0" lang="en-US" sz="25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𝑛×𝑑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𝑋𝑄 ∈ ℝ</a:t>
            </a:r>
            <a:r>
              <a:rPr b="0" baseline="30000" i="0" lang="en-US" sz="25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𝑛×𝑑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𝑋𝑉 ∈ ℝ</a:t>
            </a:r>
            <a:r>
              <a:rPr b="0" baseline="30000" i="0" lang="en-US" sz="25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𝑛×𝑑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7965" lvl="1" marL="711200" marR="0" rtl="0" algn="l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output is defined as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output =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0"/>
          <p:cNvSpPr txBox="1"/>
          <p:nvPr/>
        </p:nvSpPr>
        <p:spPr>
          <a:xfrm>
            <a:off x="7164958" y="3515614"/>
            <a:ext cx="248920" cy="56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0"/>
          <p:cNvSpPr/>
          <p:nvPr/>
        </p:nvSpPr>
        <p:spPr>
          <a:xfrm>
            <a:off x="7496175" y="3275710"/>
            <a:ext cx="1323975" cy="1219200"/>
          </a:xfrm>
          <a:custGeom>
            <a:rect b="b" l="l" r="r" t="t"/>
            <a:pathLst>
              <a:path extrusionOk="0" h="1219200" w="1323975">
                <a:moveTo>
                  <a:pt x="1120775" y="0"/>
                </a:moveTo>
                <a:lnTo>
                  <a:pt x="203200" y="0"/>
                </a:lnTo>
                <a:lnTo>
                  <a:pt x="156594" y="5364"/>
                </a:lnTo>
                <a:lnTo>
                  <a:pt x="113818" y="20645"/>
                </a:lnTo>
                <a:lnTo>
                  <a:pt x="76090" y="44626"/>
                </a:lnTo>
                <a:lnTo>
                  <a:pt x="44626" y="76090"/>
                </a:lnTo>
                <a:lnTo>
                  <a:pt x="20645" y="113818"/>
                </a:lnTo>
                <a:lnTo>
                  <a:pt x="5364" y="156594"/>
                </a:lnTo>
                <a:lnTo>
                  <a:pt x="0" y="203200"/>
                </a:lnTo>
                <a:lnTo>
                  <a:pt x="0" y="1015745"/>
                </a:lnTo>
                <a:lnTo>
                  <a:pt x="5364" y="1062351"/>
                </a:lnTo>
                <a:lnTo>
                  <a:pt x="20645" y="1105127"/>
                </a:lnTo>
                <a:lnTo>
                  <a:pt x="44626" y="1142855"/>
                </a:lnTo>
                <a:lnTo>
                  <a:pt x="76090" y="1174319"/>
                </a:lnTo>
                <a:lnTo>
                  <a:pt x="113818" y="1198300"/>
                </a:lnTo>
                <a:lnTo>
                  <a:pt x="156594" y="1213581"/>
                </a:lnTo>
                <a:lnTo>
                  <a:pt x="203200" y="1218945"/>
                </a:lnTo>
                <a:lnTo>
                  <a:pt x="1120775" y="1218945"/>
                </a:lnTo>
                <a:lnTo>
                  <a:pt x="1167380" y="1213581"/>
                </a:lnTo>
                <a:lnTo>
                  <a:pt x="1210156" y="1198300"/>
                </a:lnTo>
                <a:lnTo>
                  <a:pt x="1247884" y="1174319"/>
                </a:lnTo>
                <a:lnTo>
                  <a:pt x="1279348" y="1142855"/>
                </a:lnTo>
                <a:lnTo>
                  <a:pt x="1303329" y="1105127"/>
                </a:lnTo>
                <a:lnTo>
                  <a:pt x="1318610" y="1062351"/>
                </a:lnTo>
                <a:lnTo>
                  <a:pt x="1323975" y="1015745"/>
                </a:lnTo>
                <a:lnTo>
                  <a:pt x="1323975" y="203200"/>
                </a:lnTo>
                <a:lnTo>
                  <a:pt x="1318610" y="156594"/>
                </a:lnTo>
                <a:lnTo>
                  <a:pt x="1303329" y="113818"/>
                </a:lnTo>
                <a:lnTo>
                  <a:pt x="1279348" y="76090"/>
                </a:lnTo>
                <a:lnTo>
                  <a:pt x="1247884" y="44626"/>
                </a:lnTo>
                <a:lnTo>
                  <a:pt x="1210156" y="20645"/>
                </a:lnTo>
                <a:lnTo>
                  <a:pt x="1167380" y="5364"/>
                </a:lnTo>
                <a:lnTo>
                  <a:pt x="1120775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0"/>
          <p:cNvSpPr txBox="1"/>
          <p:nvPr/>
        </p:nvSpPr>
        <p:spPr>
          <a:xfrm>
            <a:off x="7616443" y="3704653"/>
            <a:ext cx="1117600" cy="334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𝑋𝑄𝐾</a:t>
            </a:r>
            <a:r>
              <a:rPr b="0" baseline="30000" i="0" lang="en-US" sz="22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𝖳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𝑋</a:t>
            </a:r>
            <a:r>
              <a:rPr b="0" baseline="30000" i="0" lang="en-US" sz="22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𝖳</a:t>
            </a:r>
            <a:endParaRPr b="0" baseline="30000" i="0" sz="225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33" name="Google Shape;333;p20"/>
          <p:cNvSpPr txBox="1"/>
          <p:nvPr/>
        </p:nvSpPr>
        <p:spPr>
          <a:xfrm>
            <a:off x="8901430" y="4126547"/>
            <a:ext cx="528320" cy="391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∈ ℝ</a:t>
            </a:r>
            <a:endParaRPr b="0" i="0" sz="24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34" name="Google Shape;334;p20"/>
          <p:cNvSpPr txBox="1"/>
          <p:nvPr/>
        </p:nvSpPr>
        <p:spPr>
          <a:xfrm>
            <a:off x="9403968" y="4100829"/>
            <a:ext cx="47561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𝑛×𝑛</a:t>
            </a:r>
            <a:endParaRPr b="0" i="0" sz="17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35" name="Google Shape;335;p20"/>
          <p:cNvSpPr txBox="1"/>
          <p:nvPr/>
        </p:nvSpPr>
        <p:spPr>
          <a:xfrm>
            <a:off x="9767951" y="3335337"/>
            <a:ext cx="1598295" cy="577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75">
            <a:spAutoFit/>
          </a:bodyPr>
          <a:lstStyle/>
          <a:p>
            <a:pPr indent="0" lvl="0" marL="12700" marR="5080" rtl="0" algn="l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7B92"/>
                </a:solidFill>
                <a:latin typeface="Calibri"/>
                <a:ea typeface="Calibri"/>
                <a:cs typeface="Calibri"/>
                <a:sym typeface="Calibri"/>
              </a:rPr>
              <a:t>All pairs of attention scores!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0"/>
          <p:cNvSpPr/>
          <p:nvPr/>
        </p:nvSpPr>
        <p:spPr>
          <a:xfrm>
            <a:off x="8439150" y="5151628"/>
            <a:ext cx="533400" cy="1219200"/>
          </a:xfrm>
          <a:custGeom>
            <a:rect b="b" l="l" r="r" t="t"/>
            <a:pathLst>
              <a:path extrusionOk="0" h="1219200" w="533400">
                <a:moveTo>
                  <a:pt x="444500" y="0"/>
                </a:moveTo>
                <a:lnTo>
                  <a:pt x="88900" y="0"/>
                </a:lnTo>
                <a:lnTo>
                  <a:pt x="54274" y="6996"/>
                </a:lnTo>
                <a:lnTo>
                  <a:pt x="26019" y="26066"/>
                </a:lnTo>
                <a:lnTo>
                  <a:pt x="6979" y="54328"/>
                </a:lnTo>
                <a:lnTo>
                  <a:pt x="0" y="88900"/>
                </a:lnTo>
                <a:lnTo>
                  <a:pt x="0" y="1130058"/>
                </a:lnTo>
                <a:lnTo>
                  <a:pt x="6979" y="1164653"/>
                </a:lnTo>
                <a:lnTo>
                  <a:pt x="26019" y="1192903"/>
                </a:lnTo>
                <a:lnTo>
                  <a:pt x="54274" y="1211949"/>
                </a:lnTo>
                <a:lnTo>
                  <a:pt x="88900" y="1218933"/>
                </a:lnTo>
                <a:lnTo>
                  <a:pt x="444500" y="1218933"/>
                </a:lnTo>
                <a:lnTo>
                  <a:pt x="479125" y="1211949"/>
                </a:lnTo>
                <a:lnTo>
                  <a:pt x="507380" y="1192903"/>
                </a:lnTo>
                <a:lnTo>
                  <a:pt x="526420" y="1164653"/>
                </a:lnTo>
                <a:lnTo>
                  <a:pt x="533400" y="1130058"/>
                </a:lnTo>
                <a:lnTo>
                  <a:pt x="533400" y="88900"/>
                </a:lnTo>
                <a:lnTo>
                  <a:pt x="526420" y="54328"/>
                </a:lnTo>
                <a:lnTo>
                  <a:pt x="507380" y="26066"/>
                </a:lnTo>
                <a:lnTo>
                  <a:pt x="479125" y="6996"/>
                </a:lnTo>
                <a:lnTo>
                  <a:pt x="444500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0"/>
          <p:cNvSpPr txBox="1"/>
          <p:nvPr/>
        </p:nvSpPr>
        <p:spPr>
          <a:xfrm>
            <a:off x="9066276" y="6004242"/>
            <a:ext cx="1671320" cy="334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output ∈ ℝ</a:t>
            </a:r>
            <a:r>
              <a:rPr b="0" baseline="30000" i="0" lang="en-US" sz="22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𝑛×𝑑</a:t>
            </a:r>
            <a:endParaRPr b="0" baseline="30000" i="0" sz="225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38" name="Google Shape;338;p20"/>
          <p:cNvSpPr txBox="1"/>
          <p:nvPr/>
        </p:nvSpPr>
        <p:spPr>
          <a:xfrm>
            <a:off x="7936610" y="5432742"/>
            <a:ext cx="248920" cy="56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0"/>
          <p:cNvSpPr/>
          <p:nvPr/>
        </p:nvSpPr>
        <p:spPr>
          <a:xfrm>
            <a:off x="5781675" y="3961384"/>
            <a:ext cx="1219200" cy="533400"/>
          </a:xfrm>
          <a:custGeom>
            <a:rect b="b" l="l" r="r" t="t"/>
            <a:pathLst>
              <a:path extrusionOk="0" h="533400" w="1219200">
                <a:moveTo>
                  <a:pt x="1130300" y="0"/>
                </a:moveTo>
                <a:lnTo>
                  <a:pt x="88900" y="0"/>
                </a:lnTo>
                <a:lnTo>
                  <a:pt x="54274" y="6979"/>
                </a:lnTo>
                <a:lnTo>
                  <a:pt x="26019" y="26019"/>
                </a:lnTo>
                <a:lnTo>
                  <a:pt x="6979" y="54274"/>
                </a:lnTo>
                <a:lnTo>
                  <a:pt x="0" y="88900"/>
                </a:lnTo>
                <a:lnTo>
                  <a:pt x="0" y="444373"/>
                </a:lnTo>
                <a:lnTo>
                  <a:pt x="6979" y="478944"/>
                </a:lnTo>
                <a:lnTo>
                  <a:pt x="26019" y="507206"/>
                </a:lnTo>
                <a:lnTo>
                  <a:pt x="54274" y="526276"/>
                </a:lnTo>
                <a:lnTo>
                  <a:pt x="88900" y="533273"/>
                </a:lnTo>
                <a:lnTo>
                  <a:pt x="1130300" y="533273"/>
                </a:lnTo>
                <a:lnTo>
                  <a:pt x="1164925" y="526276"/>
                </a:lnTo>
                <a:lnTo>
                  <a:pt x="1193180" y="507206"/>
                </a:lnTo>
                <a:lnTo>
                  <a:pt x="1212220" y="478944"/>
                </a:lnTo>
                <a:lnTo>
                  <a:pt x="1219200" y="444373"/>
                </a:lnTo>
                <a:lnTo>
                  <a:pt x="1219200" y="88900"/>
                </a:lnTo>
                <a:lnTo>
                  <a:pt x="1212220" y="54274"/>
                </a:lnTo>
                <a:lnTo>
                  <a:pt x="1193180" y="26019"/>
                </a:lnTo>
                <a:lnTo>
                  <a:pt x="1164925" y="6979"/>
                </a:lnTo>
                <a:lnTo>
                  <a:pt x="1130300" y="0"/>
                </a:lnTo>
                <a:close/>
              </a:path>
            </a:pathLst>
          </a:custGeom>
          <a:solidFill>
            <a:srgbClr val="DBA26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5105400" y="3275710"/>
            <a:ext cx="533400" cy="1219200"/>
          </a:xfrm>
          <a:custGeom>
            <a:rect b="b" l="l" r="r" t="t"/>
            <a:pathLst>
              <a:path extrusionOk="0" h="1219200" w="533400">
                <a:moveTo>
                  <a:pt x="444500" y="0"/>
                </a:moveTo>
                <a:lnTo>
                  <a:pt x="88900" y="0"/>
                </a:lnTo>
                <a:lnTo>
                  <a:pt x="54274" y="6996"/>
                </a:lnTo>
                <a:lnTo>
                  <a:pt x="26019" y="26066"/>
                </a:lnTo>
                <a:lnTo>
                  <a:pt x="6979" y="54328"/>
                </a:lnTo>
                <a:lnTo>
                  <a:pt x="0" y="88900"/>
                </a:lnTo>
                <a:lnTo>
                  <a:pt x="0" y="1130045"/>
                </a:lnTo>
                <a:lnTo>
                  <a:pt x="6979" y="1164617"/>
                </a:lnTo>
                <a:lnTo>
                  <a:pt x="26019" y="1192879"/>
                </a:lnTo>
                <a:lnTo>
                  <a:pt x="54274" y="1211949"/>
                </a:lnTo>
                <a:lnTo>
                  <a:pt x="88900" y="1218945"/>
                </a:lnTo>
                <a:lnTo>
                  <a:pt x="444500" y="1218945"/>
                </a:lnTo>
                <a:lnTo>
                  <a:pt x="479125" y="1211949"/>
                </a:lnTo>
                <a:lnTo>
                  <a:pt x="507380" y="1192879"/>
                </a:lnTo>
                <a:lnTo>
                  <a:pt x="526420" y="1164617"/>
                </a:lnTo>
                <a:lnTo>
                  <a:pt x="533400" y="1130045"/>
                </a:lnTo>
                <a:lnTo>
                  <a:pt x="533400" y="88900"/>
                </a:lnTo>
                <a:lnTo>
                  <a:pt x="526420" y="54328"/>
                </a:lnTo>
                <a:lnTo>
                  <a:pt x="507380" y="26066"/>
                </a:lnTo>
                <a:lnTo>
                  <a:pt x="479125" y="6996"/>
                </a:lnTo>
                <a:lnTo>
                  <a:pt x="444500" y="0"/>
                </a:lnTo>
                <a:close/>
              </a:path>
            </a:pathLst>
          </a:custGeom>
          <a:solidFill>
            <a:srgbClr val="F1A9A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0"/>
          <p:cNvSpPr txBox="1"/>
          <p:nvPr/>
        </p:nvSpPr>
        <p:spPr>
          <a:xfrm>
            <a:off x="5197475" y="3704653"/>
            <a:ext cx="357505" cy="334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𝑋𝑄</a:t>
            </a:r>
            <a:endParaRPr b="0" i="0" sz="20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42" name="Google Shape;342;p20"/>
          <p:cNvSpPr txBox="1"/>
          <p:nvPr/>
        </p:nvSpPr>
        <p:spPr>
          <a:xfrm>
            <a:off x="956830" y="3438057"/>
            <a:ext cx="34518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38100" marR="30480" rtl="0" algn="l">
              <a:lnSpc>
                <a:spcPct val="100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First, take the query-key dot products in one matrix multiplication: </a:t>
            </a:r>
            <a:endParaRPr b="0" baseline="30000" i="0" sz="255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43" name="Google Shape;343;p20"/>
          <p:cNvSpPr txBox="1"/>
          <p:nvPr/>
        </p:nvSpPr>
        <p:spPr>
          <a:xfrm>
            <a:off x="1062355" y="5044503"/>
            <a:ext cx="2737485" cy="14293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5080" rtl="0" algn="l">
              <a:lnSpc>
                <a:spcPct val="99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Next, softmax, and compute the weighted average with another matrix multiplication.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0"/>
          <p:cNvSpPr/>
          <p:nvPr/>
        </p:nvSpPr>
        <p:spPr>
          <a:xfrm>
            <a:off x="5572125" y="5132578"/>
            <a:ext cx="1323975" cy="1209675"/>
          </a:xfrm>
          <a:custGeom>
            <a:rect b="b" l="l" r="r" t="t"/>
            <a:pathLst>
              <a:path extrusionOk="0" h="1209675" w="1323975">
                <a:moveTo>
                  <a:pt x="1122299" y="0"/>
                </a:moveTo>
                <a:lnTo>
                  <a:pt x="201675" y="0"/>
                </a:lnTo>
                <a:lnTo>
                  <a:pt x="155434" y="5326"/>
                </a:lnTo>
                <a:lnTo>
                  <a:pt x="112985" y="20499"/>
                </a:lnTo>
                <a:lnTo>
                  <a:pt x="75539" y="44307"/>
                </a:lnTo>
                <a:lnTo>
                  <a:pt x="44307" y="75539"/>
                </a:lnTo>
                <a:lnTo>
                  <a:pt x="20499" y="112985"/>
                </a:lnTo>
                <a:lnTo>
                  <a:pt x="5326" y="155434"/>
                </a:lnTo>
                <a:lnTo>
                  <a:pt x="0" y="201676"/>
                </a:lnTo>
                <a:lnTo>
                  <a:pt x="0" y="1007859"/>
                </a:lnTo>
                <a:lnTo>
                  <a:pt x="5326" y="1054074"/>
                </a:lnTo>
                <a:lnTo>
                  <a:pt x="20499" y="1096499"/>
                </a:lnTo>
                <a:lnTo>
                  <a:pt x="44307" y="1133924"/>
                </a:lnTo>
                <a:lnTo>
                  <a:pt x="75539" y="1165138"/>
                </a:lnTo>
                <a:lnTo>
                  <a:pt x="112985" y="1188933"/>
                </a:lnTo>
                <a:lnTo>
                  <a:pt x="155434" y="1204097"/>
                </a:lnTo>
                <a:lnTo>
                  <a:pt x="201675" y="1209421"/>
                </a:lnTo>
                <a:lnTo>
                  <a:pt x="1122299" y="1209421"/>
                </a:lnTo>
                <a:lnTo>
                  <a:pt x="1168540" y="1204097"/>
                </a:lnTo>
                <a:lnTo>
                  <a:pt x="1210989" y="1188933"/>
                </a:lnTo>
                <a:lnTo>
                  <a:pt x="1248435" y="1165138"/>
                </a:lnTo>
                <a:lnTo>
                  <a:pt x="1279667" y="1133924"/>
                </a:lnTo>
                <a:lnTo>
                  <a:pt x="1303475" y="1096499"/>
                </a:lnTo>
                <a:lnTo>
                  <a:pt x="1318648" y="1054074"/>
                </a:lnTo>
                <a:lnTo>
                  <a:pt x="1323975" y="1007859"/>
                </a:lnTo>
                <a:lnTo>
                  <a:pt x="1323975" y="201676"/>
                </a:lnTo>
                <a:lnTo>
                  <a:pt x="1318648" y="155434"/>
                </a:lnTo>
                <a:lnTo>
                  <a:pt x="1303475" y="112985"/>
                </a:lnTo>
                <a:lnTo>
                  <a:pt x="1279667" y="75539"/>
                </a:lnTo>
                <a:lnTo>
                  <a:pt x="1248435" y="44307"/>
                </a:lnTo>
                <a:lnTo>
                  <a:pt x="1210989" y="20499"/>
                </a:lnTo>
                <a:lnTo>
                  <a:pt x="1168540" y="5326"/>
                </a:lnTo>
                <a:lnTo>
                  <a:pt x="1122299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20"/>
          <p:cNvSpPr txBox="1"/>
          <p:nvPr/>
        </p:nvSpPr>
        <p:spPr>
          <a:xfrm>
            <a:off x="5694679" y="5558154"/>
            <a:ext cx="1117600" cy="334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𝑋𝑄𝐾</a:t>
            </a:r>
            <a:r>
              <a:rPr b="0" baseline="30000" i="0" lang="en-US" sz="22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𝖳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𝑋</a:t>
            </a:r>
            <a:r>
              <a:rPr b="0" baseline="30000" i="0" lang="en-US" sz="22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𝖳</a:t>
            </a:r>
            <a:endParaRPr b="0" baseline="30000" i="0" sz="225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46" name="Google Shape;346;p20"/>
          <p:cNvSpPr txBox="1"/>
          <p:nvPr/>
        </p:nvSpPr>
        <p:spPr>
          <a:xfrm>
            <a:off x="4491609" y="5500370"/>
            <a:ext cx="977900" cy="357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Arial"/>
              <a:buNone/>
            </a:pPr>
            <a:r>
              <a:rPr b="0" i="0" lang="en-US" sz="21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softmax</a:t>
            </a:r>
            <a:endParaRPr b="0" i="0" sz="215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347" name="Google Shape;347;p20"/>
          <p:cNvGrpSpPr/>
          <p:nvPr/>
        </p:nvGrpSpPr>
        <p:grpSpPr>
          <a:xfrm>
            <a:off x="5438775" y="5086413"/>
            <a:ext cx="2190750" cy="1376299"/>
            <a:chOff x="5438775" y="5086413"/>
            <a:chExt cx="2190750" cy="1376299"/>
          </a:xfrm>
        </p:grpSpPr>
        <p:pic>
          <p:nvPicPr>
            <p:cNvPr id="348" name="Google Shape;348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438775" y="5086413"/>
              <a:ext cx="223837" cy="13572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9" name="Google Shape;349;p20"/>
            <p:cNvSpPr/>
            <p:nvPr/>
          </p:nvSpPr>
          <p:spPr>
            <a:xfrm>
              <a:off x="5510276" y="5137404"/>
              <a:ext cx="104775" cy="1219200"/>
            </a:xfrm>
            <a:custGeom>
              <a:rect b="b" l="l" r="r" t="t"/>
              <a:pathLst>
                <a:path extrusionOk="0" h="1219200" w="104775">
                  <a:moveTo>
                    <a:pt x="104648" y="1218882"/>
                  </a:moveTo>
                  <a:lnTo>
                    <a:pt x="42848" y="1181687"/>
                  </a:lnTo>
                  <a:lnTo>
                    <a:pt x="20194" y="1139957"/>
                  </a:lnTo>
                  <a:lnTo>
                    <a:pt x="5336" y="1087039"/>
                  </a:lnTo>
                  <a:lnTo>
                    <a:pt x="0" y="1026109"/>
                  </a:lnTo>
                  <a:lnTo>
                    <a:pt x="0" y="192786"/>
                  </a:lnTo>
                  <a:lnTo>
                    <a:pt x="5336" y="131868"/>
                  </a:lnTo>
                  <a:lnTo>
                    <a:pt x="20194" y="78949"/>
                  </a:lnTo>
                  <a:lnTo>
                    <a:pt x="42848" y="37209"/>
                  </a:lnTo>
                  <a:lnTo>
                    <a:pt x="71575" y="9832"/>
                  </a:lnTo>
                  <a:lnTo>
                    <a:pt x="104648" y="0"/>
                  </a:lnTo>
                </a:path>
              </a:pathLst>
            </a:cu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0" name="Google Shape;350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810375" y="5105463"/>
              <a:ext cx="223837" cy="13572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1" name="Google Shape;351;p20"/>
            <p:cNvSpPr/>
            <p:nvPr/>
          </p:nvSpPr>
          <p:spPr>
            <a:xfrm>
              <a:off x="6862825" y="5156454"/>
              <a:ext cx="104775" cy="1219200"/>
            </a:xfrm>
            <a:custGeom>
              <a:rect b="b" l="l" r="r" t="t"/>
              <a:pathLst>
                <a:path extrusionOk="0" h="1219200" w="104775">
                  <a:moveTo>
                    <a:pt x="0" y="0"/>
                  </a:moveTo>
                  <a:lnTo>
                    <a:pt x="61843" y="37173"/>
                  </a:lnTo>
                  <a:lnTo>
                    <a:pt x="84536" y="78894"/>
                  </a:lnTo>
                  <a:lnTo>
                    <a:pt x="99425" y="131819"/>
                  </a:lnTo>
                  <a:lnTo>
                    <a:pt x="104775" y="192786"/>
                  </a:lnTo>
                  <a:lnTo>
                    <a:pt x="104775" y="1026109"/>
                  </a:lnTo>
                  <a:lnTo>
                    <a:pt x="99425" y="1087038"/>
                  </a:lnTo>
                  <a:lnTo>
                    <a:pt x="84536" y="1139953"/>
                  </a:lnTo>
                  <a:lnTo>
                    <a:pt x="61843" y="1181679"/>
                  </a:lnTo>
                  <a:lnTo>
                    <a:pt x="33086" y="1209043"/>
                  </a:lnTo>
                  <a:lnTo>
                    <a:pt x="0" y="1218869"/>
                  </a:lnTo>
                </a:path>
              </a:pathLst>
            </a:cu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0"/>
            <p:cNvSpPr/>
            <p:nvPr/>
          </p:nvSpPr>
          <p:spPr>
            <a:xfrm>
              <a:off x="7096125" y="5151628"/>
              <a:ext cx="533400" cy="1219200"/>
            </a:xfrm>
            <a:custGeom>
              <a:rect b="b" l="l" r="r" t="t"/>
              <a:pathLst>
                <a:path extrusionOk="0" h="1219200" w="533400">
                  <a:moveTo>
                    <a:pt x="444500" y="0"/>
                  </a:moveTo>
                  <a:lnTo>
                    <a:pt x="88900" y="0"/>
                  </a:lnTo>
                  <a:lnTo>
                    <a:pt x="54274" y="6996"/>
                  </a:lnTo>
                  <a:lnTo>
                    <a:pt x="26019" y="26066"/>
                  </a:lnTo>
                  <a:lnTo>
                    <a:pt x="6979" y="54328"/>
                  </a:lnTo>
                  <a:lnTo>
                    <a:pt x="0" y="88900"/>
                  </a:lnTo>
                  <a:lnTo>
                    <a:pt x="0" y="1130058"/>
                  </a:lnTo>
                  <a:lnTo>
                    <a:pt x="6979" y="1164653"/>
                  </a:lnTo>
                  <a:lnTo>
                    <a:pt x="26019" y="1192903"/>
                  </a:lnTo>
                  <a:lnTo>
                    <a:pt x="54274" y="1211949"/>
                  </a:lnTo>
                  <a:lnTo>
                    <a:pt x="88900" y="1218933"/>
                  </a:lnTo>
                  <a:lnTo>
                    <a:pt x="444500" y="1218933"/>
                  </a:lnTo>
                  <a:lnTo>
                    <a:pt x="479125" y="1211949"/>
                  </a:lnTo>
                  <a:lnTo>
                    <a:pt x="507380" y="1192903"/>
                  </a:lnTo>
                  <a:lnTo>
                    <a:pt x="526420" y="1164653"/>
                  </a:lnTo>
                  <a:lnTo>
                    <a:pt x="533400" y="1130058"/>
                  </a:lnTo>
                  <a:lnTo>
                    <a:pt x="533400" y="88900"/>
                  </a:lnTo>
                  <a:lnTo>
                    <a:pt x="526420" y="54328"/>
                  </a:lnTo>
                  <a:lnTo>
                    <a:pt x="507380" y="26066"/>
                  </a:lnTo>
                  <a:lnTo>
                    <a:pt x="479125" y="6996"/>
                  </a:lnTo>
                  <a:lnTo>
                    <a:pt x="444500" y="0"/>
                  </a:lnTo>
                  <a:close/>
                </a:path>
              </a:pathLst>
            </a:custGeom>
            <a:solidFill>
              <a:srgbClr val="B6D2C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" name="Google Shape;353;p20"/>
          <p:cNvSpPr txBox="1"/>
          <p:nvPr/>
        </p:nvSpPr>
        <p:spPr>
          <a:xfrm>
            <a:off x="7199630" y="5581967"/>
            <a:ext cx="344170" cy="334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𝑋𝑉</a:t>
            </a:r>
            <a:endParaRPr b="0" i="0" sz="20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54" name="Google Shape;354;p20"/>
          <p:cNvSpPr/>
          <p:nvPr/>
        </p:nvSpPr>
        <p:spPr>
          <a:xfrm>
            <a:off x="6238494" y="4499228"/>
            <a:ext cx="1930400" cy="638175"/>
          </a:xfrm>
          <a:custGeom>
            <a:rect b="b" l="l" r="r" t="t"/>
            <a:pathLst>
              <a:path extrusionOk="0" h="638175" w="1930400">
                <a:moveTo>
                  <a:pt x="0" y="552958"/>
                </a:moveTo>
                <a:lnTo>
                  <a:pt x="5206" y="637921"/>
                </a:lnTo>
                <a:lnTo>
                  <a:pt x="70103" y="582803"/>
                </a:lnTo>
                <a:lnTo>
                  <a:pt x="67717" y="581787"/>
                </a:lnTo>
                <a:lnTo>
                  <a:pt x="34289" y="581787"/>
                </a:lnTo>
                <a:lnTo>
                  <a:pt x="25907" y="577342"/>
                </a:lnTo>
                <a:lnTo>
                  <a:pt x="31586" y="566653"/>
                </a:lnTo>
                <a:lnTo>
                  <a:pt x="31693" y="566450"/>
                </a:lnTo>
                <a:lnTo>
                  <a:pt x="0" y="552958"/>
                </a:lnTo>
                <a:close/>
              </a:path>
              <a:path extrusionOk="0" h="638175" w="1930400">
                <a:moveTo>
                  <a:pt x="31693" y="566450"/>
                </a:moveTo>
                <a:lnTo>
                  <a:pt x="25907" y="577342"/>
                </a:lnTo>
                <a:lnTo>
                  <a:pt x="34289" y="581787"/>
                </a:lnTo>
                <a:lnTo>
                  <a:pt x="40506" y="570202"/>
                </a:lnTo>
                <a:lnTo>
                  <a:pt x="31693" y="566450"/>
                </a:lnTo>
                <a:close/>
              </a:path>
              <a:path extrusionOk="0" h="638175" w="1930400">
                <a:moveTo>
                  <a:pt x="40506" y="570202"/>
                </a:moveTo>
                <a:lnTo>
                  <a:pt x="34289" y="581787"/>
                </a:lnTo>
                <a:lnTo>
                  <a:pt x="67717" y="581787"/>
                </a:lnTo>
                <a:lnTo>
                  <a:pt x="40506" y="570202"/>
                </a:lnTo>
                <a:close/>
              </a:path>
              <a:path extrusionOk="0" h="638175" w="1930400">
                <a:moveTo>
                  <a:pt x="1363554" y="279250"/>
                </a:moveTo>
                <a:lnTo>
                  <a:pt x="1316989" y="286893"/>
                </a:lnTo>
                <a:lnTo>
                  <a:pt x="1274572" y="293116"/>
                </a:lnTo>
                <a:lnTo>
                  <a:pt x="1231519" y="298577"/>
                </a:lnTo>
                <a:lnTo>
                  <a:pt x="1187957" y="303149"/>
                </a:lnTo>
                <a:lnTo>
                  <a:pt x="1143888" y="307086"/>
                </a:lnTo>
                <a:lnTo>
                  <a:pt x="1099565" y="310261"/>
                </a:lnTo>
                <a:lnTo>
                  <a:pt x="1054988" y="312420"/>
                </a:lnTo>
                <a:lnTo>
                  <a:pt x="1010030" y="313817"/>
                </a:lnTo>
                <a:lnTo>
                  <a:pt x="920241" y="314833"/>
                </a:lnTo>
                <a:lnTo>
                  <a:pt x="875156" y="316103"/>
                </a:lnTo>
                <a:lnTo>
                  <a:pt x="830452" y="318389"/>
                </a:lnTo>
                <a:lnTo>
                  <a:pt x="785876" y="321437"/>
                </a:lnTo>
                <a:lnTo>
                  <a:pt x="741679" y="325374"/>
                </a:lnTo>
                <a:lnTo>
                  <a:pt x="697864" y="330200"/>
                </a:lnTo>
                <a:lnTo>
                  <a:pt x="654557" y="335661"/>
                </a:lnTo>
                <a:lnTo>
                  <a:pt x="612012" y="341757"/>
                </a:lnTo>
                <a:lnTo>
                  <a:pt x="570102" y="348742"/>
                </a:lnTo>
                <a:lnTo>
                  <a:pt x="528954" y="356235"/>
                </a:lnTo>
                <a:lnTo>
                  <a:pt x="488696" y="364490"/>
                </a:lnTo>
                <a:lnTo>
                  <a:pt x="449452" y="373380"/>
                </a:lnTo>
                <a:lnTo>
                  <a:pt x="411099" y="382778"/>
                </a:lnTo>
                <a:lnTo>
                  <a:pt x="374141" y="392684"/>
                </a:lnTo>
                <a:lnTo>
                  <a:pt x="303656" y="414147"/>
                </a:lnTo>
                <a:lnTo>
                  <a:pt x="238886" y="437642"/>
                </a:lnTo>
                <a:lnTo>
                  <a:pt x="180339" y="462661"/>
                </a:lnTo>
                <a:lnTo>
                  <a:pt x="128777" y="489204"/>
                </a:lnTo>
                <a:lnTo>
                  <a:pt x="84835" y="517017"/>
                </a:lnTo>
                <a:lnTo>
                  <a:pt x="49402" y="545846"/>
                </a:lnTo>
                <a:lnTo>
                  <a:pt x="31693" y="566450"/>
                </a:lnTo>
                <a:lnTo>
                  <a:pt x="40506" y="570202"/>
                </a:lnTo>
                <a:lnTo>
                  <a:pt x="42194" y="567055"/>
                </a:lnTo>
                <a:lnTo>
                  <a:pt x="42036" y="567055"/>
                </a:lnTo>
                <a:lnTo>
                  <a:pt x="42410" y="566653"/>
                </a:lnTo>
                <a:lnTo>
                  <a:pt x="42468" y="566450"/>
                </a:lnTo>
                <a:lnTo>
                  <a:pt x="42671" y="566166"/>
                </a:lnTo>
                <a:lnTo>
                  <a:pt x="42863" y="566166"/>
                </a:lnTo>
                <a:lnTo>
                  <a:pt x="48649" y="559943"/>
                </a:lnTo>
                <a:lnTo>
                  <a:pt x="54729" y="553854"/>
                </a:lnTo>
                <a:lnTo>
                  <a:pt x="55458" y="553212"/>
                </a:lnTo>
                <a:lnTo>
                  <a:pt x="55625" y="552958"/>
                </a:lnTo>
                <a:lnTo>
                  <a:pt x="63869" y="545846"/>
                </a:lnTo>
                <a:lnTo>
                  <a:pt x="71615" y="539062"/>
                </a:lnTo>
                <a:lnTo>
                  <a:pt x="91084" y="524361"/>
                </a:lnTo>
                <a:lnTo>
                  <a:pt x="133476" y="497586"/>
                </a:lnTo>
                <a:lnTo>
                  <a:pt x="184276" y="471297"/>
                </a:lnTo>
                <a:lnTo>
                  <a:pt x="242116" y="446538"/>
                </a:lnTo>
                <a:lnTo>
                  <a:pt x="242298" y="446538"/>
                </a:lnTo>
                <a:lnTo>
                  <a:pt x="273684" y="434594"/>
                </a:lnTo>
                <a:lnTo>
                  <a:pt x="306577" y="423291"/>
                </a:lnTo>
                <a:lnTo>
                  <a:pt x="340710" y="412373"/>
                </a:lnTo>
                <a:lnTo>
                  <a:pt x="340979" y="412373"/>
                </a:lnTo>
                <a:lnTo>
                  <a:pt x="376554" y="401828"/>
                </a:lnTo>
                <a:lnTo>
                  <a:pt x="413511" y="392049"/>
                </a:lnTo>
                <a:lnTo>
                  <a:pt x="450719" y="382778"/>
                </a:lnTo>
                <a:lnTo>
                  <a:pt x="451055" y="382778"/>
                </a:lnTo>
                <a:lnTo>
                  <a:pt x="490600" y="373761"/>
                </a:lnTo>
                <a:lnTo>
                  <a:pt x="530732" y="365633"/>
                </a:lnTo>
                <a:lnTo>
                  <a:pt x="571753" y="358013"/>
                </a:lnTo>
                <a:lnTo>
                  <a:pt x="613409" y="351282"/>
                </a:lnTo>
                <a:lnTo>
                  <a:pt x="655827" y="345059"/>
                </a:lnTo>
                <a:lnTo>
                  <a:pt x="698880" y="339598"/>
                </a:lnTo>
                <a:lnTo>
                  <a:pt x="742569" y="334899"/>
                </a:lnTo>
                <a:lnTo>
                  <a:pt x="786510" y="330962"/>
                </a:lnTo>
                <a:lnTo>
                  <a:pt x="830960" y="327914"/>
                </a:lnTo>
                <a:lnTo>
                  <a:pt x="875537" y="325628"/>
                </a:lnTo>
                <a:lnTo>
                  <a:pt x="920369" y="324358"/>
                </a:lnTo>
                <a:lnTo>
                  <a:pt x="1010284" y="323342"/>
                </a:lnTo>
                <a:lnTo>
                  <a:pt x="1055242" y="321945"/>
                </a:lnTo>
                <a:lnTo>
                  <a:pt x="1100074" y="319786"/>
                </a:lnTo>
                <a:lnTo>
                  <a:pt x="1144651" y="316611"/>
                </a:lnTo>
                <a:lnTo>
                  <a:pt x="1188847" y="312674"/>
                </a:lnTo>
                <a:lnTo>
                  <a:pt x="1232661" y="307975"/>
                </a:lnTo>
                <a:lnTo>
                  <a:pt x="1275841" y="302514"/>
                </a:lnTo>
                <a:lnTo>
                  <a:pt x="1318386" y="296418"/>
                </a:lnTo>
                <a:lnTo>
                  <a:pt x="1360297" y="289433"/>
                </a:lnTo>
                <a:lnTo>
                  <a:pt x="1401445" y="281813"/>
                </a:lnTo>
                <a:lnTo>
                  <a:pt x="1409756" y="280134"/>
                </a:lnTo>
                <a:lnTo>
                  <a:pt x="1358791" y="280134"/>
                </a:lnTo>
                <a:lnTo>
                  <a:pt x="1363554" y="279250"/>
                </a:lnTo>
                <a:close/>
              </a:path>
              <a:path extrusionOk="0" h="638175" w="1930400">
                <a:moveTo>
                  <a:pt x="42410" y="566653"/>
                </a:moveTo>
                <a:lnTo>
                  <a:pt x="42036" y="567055"/>
                </a:lnTo>
                <a:lnTo>
                  <a:pt x="42194" y="567055"/>
                </a:lnTo>
                <a:lnTo>
                  <a:pt x="42410" y="566653"/>
                </a:lnTo>
                <a:close/>
              </a:path>
              <a:path extrusionOk="0" h="638175" w="1930400">
                <a:moveTo>
                  <a:pt x="42671" y="566166"/>
                </a:moveTo>
                <a:lnTo>
                  <a:pt x="42323" y="566653"/>
                </a:lnTo>
                <a:lnTo>
                  <a:pt x="42598" y="566450"/>
                </a:lnTo>
                <a:lnTo>
                  <a:pt x="42671" y="566166"/>
                </a:lnTo>
                <a:close/>
              </a:path>
              <a:path extrusionOk="0" h="638175" w="1930400">
                <a:moveTo>
                  <a:pt x="42863" y="566166"/>
                </a:moveTo>
                <a:lnTo>
                  <a:pt x="42671" y="566166"/>
                </a:lnTo>
                <a:lnTo>
                  <a:pt x="42519" y="566450"/>
                </a:lnTo>
                <a:lnTo>
                  <a:pt x="42863" y="566166"/>
                </a:lnTo>
                <a:close/>
              </a:path>
              <a:path extrusionOk="0" h="638175" w="1930400">
                <a:moveTo>
                  <a:pt x="215367" y="457494"/>
                </a:moveTo>
                <a:lnTo>
                  <a:pt x="212133" y="458818"/>
                </a:lnTo>
                <a:lnTo>
                  <a:pt x="212385" y="458818"/>
                </a:lnTo>
                <a:lnTo>
                  <a:pt x="215367" y="457494"/>
                </a:lnTo>
                <a:close/>
              </a:path>
              <a:path extrusionOk="0" h="638175" w="1930400">
                <a:moveTo>
                  <a:pt x="242298" y="446538"/>
                </a:moveTo>
                <a:lnTo>
                  <a:pt x="242116" y="446538"/>
                </a:lnTo>
                <a:lnTo>
                  <a:pt x="239703" y="447526"/>
                </a:lnTo>
                <a:lnTo>
                  <a:pt x="242298" y="446538"/>
                </a:lnTo>
                <a:close/>
              </a:path>
              <a:path extrusionOk="0" h="638175" w="1930400">
                <a:moveTo>
                  <a:pt x="340979" y="412373"/>
                </a:moveTo>
                <a:lnTo>
                  <a:pt x="340710" y="412373"/>
                </a:lnTo>
                <a:lnTo>
                  <a:pt x="337307" y="413462"/>
                </a:lnTo>
                <a:lnTo>
                  <a:pt x="340979" y="412373"/>
                </a:lnTo>
                <a:close/>
              </a:path>
              <a:path extrusionOk="0" h="638175" w="1930400">
                <a:moveTo>
                  <a:pt x="451055" y="382778"/>
                </a:moveTo>
                <a:lnTo>
                  <a:pt x="450719" y="382778"/>
                </a:lnTo>
                <a:lnTo>
                  <a:pt x="447104" y="383678"/>
                </a:lnTo>
                <a:lnTo>
                  <a:pt x="451055" y="382778"/>
                </a:lnTo>
                <a:close/>
              </a:path>
              <a:path extrusionOk="0" h="638175" w="1930400">
                <a:moveTo>
                  <a:pt x="1482707" y="254674"/>
                </a:moveTo>
                <a:lnTo>
                  <a:pt x="1439799" y="264287"/>
                </a:lnTo>
                <a:lnTo>
                  <a:pt x="1399666" y="272542"/>
                </a:lnTo>
                <a:lnTo>
                  <a:pt x="1358791" y="280134"/>
                </a:lnTo>
                <a:lnTo>
                  <a:pt x="1409756" y="280134"/>
                </a:lnTo>
                <a:lnTo>
                  <a:pt x="1441703" y="273685"/>
                </a:lnTo>
                <a:lnTo>
                  <a:pt x="1480947" y="264795"/>
                </a:lnTo>
                <a:lnTo>
                  <a:pt x="1518416" y="255613"/>
                </a:lnTo>
                <a:lnTo>
                  <a:pt x="1478937" y="255613"/>
                </a:lnTo>
                <a:lnTo>
                  <a:pt x="1482707" y="254674"/>
                </a:lnTo>
                <a:close/>
              </a:path>
              <a:path extrusionOk="0" h="638175" w="1930400">
                <a:moveTo>
                  <a:pt x="1922706" y="35433"/>
                </a:moveTo>
                <a:lnTo>
                  <a:pt x="1912492" y="35433"/>
                </a:lnTo>
                <a:lnTo>
                  <a:pt x="1912215" y="35737"/>
                </a:lnTo>
                <a:lnTo>
                  <a:pt x="1911684" y="37049"/>
                </a:lnTo>
                <a:lnTo>
                  <a:pt x="1908936" y="42545"/>
                </a:lnTo>
                <a:lnTo>
                  <a:pt x="1879947" y="80137"/>
                </a:lnTo>
                <a:lnTo>
                  <a:pt x="1840102" y="113284"/>
                </a:lnTo>
                <a:lnTo>
                  <a:pt x="1796631" y="140814"/>
                </a:lnTo>
                <a:lnTo>
                  <a:pt x="1746123" y="166878"/>
                </a:lnTo>
                <a:lnTo>
                  <a:pt x="1688210" y="191643"/>
                </a:lnTo>
                <a:lnTo>
                  <a:pt x="1623822" y="214884"/>
                </a:lnTo>
                <a:lnTo>
                  <a:pt x="1552588" y="236680"/>
                </a:lnTo>
                <a:lnTo>
                  <a:pt x="1478937" y="255613"/>
                </a:lnTo>
                <a:lnTo>
                  <a:pt x="1518489" y="255613"/>
                </a:lnTo>
                <a:lnTo>
                  <a:pt x="1556384" y="245491"/>
                </a:lnTo>
                <a:lnTo>
                  <a:pt x="1626742" y="224028"/>
                </a:lnTo>
                <a:lnTo>
                  <a:pt x="1691512" y="200533"/>
                </a:lnTo>
                <a:lnTo>
                  <a:pt x="1750186" y="175514"/>
                </a:lnTo>
                <a:lnTo>
                  <a:pt x="1801622" y="148971"/>
                </a:lnTo>
                <a:lnTo>
                  <a:pt x="1845563" y="121158"/>
                </a:lnTo>
                <a:lnTo>
                  <a:pt x="1881124" y="92329"/>
                </a:lnTo>
                <a:lnTo>
                  <a:pt x="1907666" y="62357"/>
                </a:lnTo>
                <a:lnTo>
                  <a:pt x="1921002" y="39497"/>
                </a:lnTo>
                <a:lnTo>
                  <a:pt x="1922706" y="35433"/>
                </a:lnTo>
                <a:close/>
              </a:path>
              <a:path extrusionOk="0" h="638175" w="1930400">
                <a:moveTo>
                  <a:pt x="1915818" y="26834"/>
                </a:moveTo>
                <a:lnTo>
                  <a:pt x="1912338" y="35433"/>
                </a:lnTo>
                <a:lnTo>
                  <a:pt x="1912215" y="35737"/>
                </a:lnTo>
                <a:lnTo>
                  <a:pt x="1912492" y="35433"/>
                </a:lnTo>
                <a:lnTo>
                  <a:pt x="1922706" y="35433"/>
                </a:lnTo>
                <a:lnTo>
                  <a:pt x="1924303" y="31623"/>
                </a:lnTo>
                <a:lnTo>
                  <a:pt x="1925253" y="28575"/>
                </a:lnTo>
                <a:lnTo>
                  <a:pt x="1915286" y="28575"/>
                </a:lnTo>
                <a:lnTo>
                  <a:pt x="1915818" y="26834"/>
                </a:lnTo>
                <a:close/>
              </a:path>
              <a:path extrusionOk="0" h="638175" w="1930400">
                <a:moveTo>
                  <a:pt x="1920494" y="0"/>
                </a:moveTo>
                <a:lnTo>
                  <a:pt x="1920132" y="6979"/>
                </a:lnTo>
                <a:lnTo>
                  <a:pt x="1920070" y="8128"/>
                </a:lnTo>
                <a:lnTo>
                  <a:pt x="1919156" y="14086"/>
                </a:lnTo>
                <a:lnTo>
                  <a:pt x="1919034" y="14885"/>
                </a:lnTo>
                <a:lnTo>
                  <a:pt x="1917539" y="21074"/>
                </a:lnTo>
                <a:lnTo>
                  <a:pt x="1917445" y="21466"/>
                </a:lnTo>
                <a:lnTo>
                  <a:pt x="1915393" y="28226"/>
                </a:lnTo>
                <a:lnTo>
                  <a:pt x="1915286" y="28575"/>
                </a:lnTo>
                <a:lnTo>
                  <a:pt x="1925253" y="28575"/>
                </a:lnTo>
                <a:lnTo>
                  <a:pt x="1926716" y="23876"/>
                </a:lnTo>
                <a:lnTo>
                  <a:pt x="1928495" y="16002"/>
                </a:lnTo>
                <a:lnTo>
                  <a:pt x="1929637" y="8128"/>
                </a:lnTo>
                <a:lnTo>
                  <a:pt x="1930019" y="381"/>
                </a:lnTo>
                <a:lnTo>
                  <a:pt x="192049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20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6" name="Google Shape;356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81671" y="2418546"/>
            <a:ext cx="3923191" cy="4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59450" y="3988347"/>
            <a:ext cx="1084845" cy="4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99200" y="1539550"/>
            <a:ext cx="1219200" cy="425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77450" y="4197625"/>
            <a:ext cx="1219200" cy="301589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0"/>
          <p:cNvSpPr/>
          <p:nvPr/>
        </p:nvSpPr>
        <p:spPr>
          <a:xfrm>
            <a:off x="8651025" y="2480125"/>
            <a:ext cx="169200" cy="288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1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Multi-headed attention</a:t>
            </a:r>
            <a:endParaRPr/>
          </a:p>
        </p:txBody>
      </p:sp>
      <p:sp>
        <p:nvSpPr>
          <p:cNvPr id="366" name="Google Shape;366;p21"/>
          <p:cNvSpPr txBox="1"/>
          <p:nvPr/>
        </p:nvSpPr>
        <p:spPr>
          <a:xfrm>
            <a:off x="485457" y="6498590"/>
            <a:ext cx="216535" cy="2425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25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7" name="Google Shape;36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442" y="727084"/>
            <a:ext cx="11064804" cy="5771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2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Multi-head self-attention is computationally efficient</a:t>
            </a:r>
            <a:endParaRPr/>
          </a:p>
        </p:txBody>
      </p:sp>
      <p:sp>
        <p:nvSpPr>
          <p:cNvPr id="373" name="Google Shape;373;p22"/>
          <p:cNvSpPr txBox="1"/>
          <p:nvPr/>
        </p:nvSpPr>
        <p:spPr>
          <a:xfrm>
            <a:off x="1077912" y="1077658"/>
            <a:ext cx="10368280" cy="17519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325">
            <a:spAutoFit/>
          </a:bodyPr>
          <a:lstStyle/>
          <a:p>
            <a:pPr indent="-342900" lvl="0" marL="368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Even though we compute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ℎ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many attention heads, it’s not really more costly.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7965" lvl="1" marL="711200" marR="0" rtl="0" algn="l">
              <a:lnSpc>
                <a:spcPct val="100000"/>
              </a:lnSpc>
              <a:spcBef>
                <a:spcPts val="695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compute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𝑋𝑄 ∈ ℝ</a:t>
            </a:r>
            <a:r>
              <a:rPr b="0" baseline="30000" i="0" lang="en-US" sz="25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𝑛×𝑑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and then reshape to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ℝ</a:t>
            </a:r>
            <a:r>
              <a:rPr b="0" baseline="30000" i="0" lang="en-US" sz="25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𝑛×ℎ×𝑑/ℎ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(Likewise for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𝑋𝐾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𝑋𝑉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.)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7965" lvl="1" marL="711200" marR="0" rtl="0" algn="l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Then we transpose to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ℝ</a:t>
            </a:r>
            <a:r>
              <a:rPr b="0" baseline="30000" i="0" lang="en-US" sz="25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ℎ×𝑛×𝑑/ℎ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 now the head axis is like a batch axis.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7965" lvl="1" marL="711200" marR="0" rtl="0" algn="l">
              <a:lnSpc>
                <a:spcPct val="100000"/>
              </a:lnSpc>
              <a:spcBef>
                <a:spcPts val="470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Almost everything else is identical, and the </a:t>
            </a: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matrices are the same sizes.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22"/>
          <p:cNvSpPr txBox="1"/>
          <p:nvPr/>
        </p:nvSpPr>
        <p:spPr>
          <a:xfrm>
            <a:off x="485457" y="6498590"/>
            <a:ext cx="216535" cy="2425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26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392" y="2982022"/>
            <a:ext cx="11185208" cy="3672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3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Scaled Dot Product </a:t>
            </a:r>
            <a:r>
              <a:rPr lang="en-US" sz="3000"/>
              <a:t>[Vaswani et al., 2017]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23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2" name="Google Shape;38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050" y="934084"/>
            <a:ext cx="11568144" cy="545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4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9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The Transformer Decoder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24"/>
          <p:cNvSpPr txBox="1"/>
          <p:nvPr/>
        </p:nvSpPr>
        <p:spPr>
          <a:xfrm>
            <a:off x="1090612" y="1161732"/>
            <a:ext cx="4089400" cy="37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-343535" lvl="0" marL="3556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Now that we’ve replaced self- attention with multi-head self- attention, we’ll go through two </a:t>
            </a: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optimization tricks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that end up being :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7965" lvl="1" marL="698500" marR="0" rtl="0" algn="l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Residual Connections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7965" lvl="1" marL="698500" marR="0" rtl="0" algn="l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Layer Normalization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3535" lvl="0" marL="355600" marR="59055" rtl="0" algn="l">
              <a:lnSpc>
                <a:spcPct val="100699"/>
              </a:lnSpc>
              <a:spcBef>
                <a:spcPts val="525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most Transformer diagrams, these are often written together as “Add &amp; Norm”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24"/>
          <p:cNvSpPr txBox="1"/>
          <p:nvPr/>
        </p:nvSpPr>
        <p:spPr>
          <a:xfrm>
            <a:off x="7171055" y="5609272"/>
            <a:ext cx="2795905" cy="403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None/>
            </a:pPr>
            <a:r>
              <a:rPr b="0" i="0" lang="en-US" sz="24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Transformer Decoder</a:t>
            </a:r>
            <a:endParaRPr b="0" i="0" sz="24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0" name="Google Shape;39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3103" y="609473"/>
            <a:ext cx="3552339" cy="4744749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24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5"/>
          <p:cNvSpPr txBox="1"/>
          <p:nvPr>
            <p:ph type="title"/>
          </p:nvPr>
        </p:nvSpPr>
        <p:spPr>
          <a:xfrm>
            <a:off x="485457" y="165036"/>
            <a:ext cx="110985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Transformer Encoder: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Residual connections </a:t>
            </a:r>
            <a:r>
              <a:rPr lang="en-US" sz="3050"/>
              <a:t>[</a:t>
            </a:r>
            <a:r>
              <a:rPr lang="en-US" sz="3050" u="sng">
                <a:solidFill>
                  <a:schemeClr val="hlink"/>
                </a:solidFill>
                <a:hlinkClick r:id="rId3"/>
              </a:rPr>
              <a:t>He et al., 2016</a:t>
            </a:r>
            <a:r>
              <a:rPr lang="en-US" sz="3050"/>
              <a:t>]</a:t>
            </a:r>
            <a:endParaRPr sz="3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25"/>
          <p:cNvSpPr txBox="1"/>
          <p:nvPr/>
        </p:nvSpPr>
        <p:spPr>
          <a:xfrm>
            <a:off x="1548511" y="4937696"/>
            <a:ext cx="4745990" cy="1153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-227965" lvl="0" marL="2406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Gradient is </a:t>
            </a: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great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through the residual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4130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connection; it’s 1!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7965" lvl="0" marL="240665" marR="0" rtl="0" algn="l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Bias towards the identity function!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" name="Google Shape;39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58020" y="3909666"/>
            <a:ext cx="3958316" cy="161044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25"/>
          <p:cNvSpPr txBox="1"/>
          <p:nvPr/>
        </p:nvSpPr>
        <p:spPr>
          <a:xfrm>
            <a:off x="7867268" y="5482855"/>
            <a:ext cx="3340735" cy="1261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8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600058"/>
                </a:solidFill>
                <a:latin typeface="Calibri"/>
                <a:ea typeface="Calibri"/>
                <a:cs typeface="Calibri"/>
                <a:sym typeface="Calibri"/>
              </a:rPr>
              <a:t>[no residuals]	[residuals]</a:t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6359" lvl="0" marL="506094" marR="201295" rtl="0" algn="l">
              <a:lnSpc>
                <a:spcPct val="1216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600058"/>
                </a:solidFill>
                <a:latin typeface="Calibri"/>
                <a:ea typeface="Calibri"/>
                <a:cs typeface="Calibri"/>
                <a:sym typeface="Calibri"/>
              </a:rPr>
              <a:t>[Loss landscape visualization, </a:t>
            </a:r>
            <a:r>
              <a:rPr b="0" i="0" lang="en-US" sz="1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Li et al., 2018</a:t>
            </a:r>
            <a:r>
              <a:rPr b="0" i="0" lang="en-US" sz="1800" u="none" cap="none" strike="noStrike">
                <a:solidFill>
                  <a:srgbClr val="600058"/>
                </a:solidFill>
                <a:latin typeface="Calibri"/>
                <a:ea typeface="Calibri"/>
                <a:cs typeface="Calibri"/>
                <a:sym typeface="Calibri"/>
              </a:rPr>
              <a:t>, on a ResNet]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25"/>
          <p:cNvSpPr txBox="1"/>
          <p:nvPr/>
        </p:nvSpPr>
        <p:spPr>
          <a:xfrm>
            <a:off x="485457" y="6498590"/>
            <a:ext cx="216535" cy="2425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29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1" name="Google Shape;401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2025" y="809586"/>
            <a:ext cx="10943830" cy="2823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51795" y="3733170"/>
            <a:ext cx="4417075" cy="93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6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Transformer Encoder: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Layer normalization </a:t>
            </a:r>
            <a:r>
              <a:rPr lang="en-US"/>
              <a:t>[</a:t>
            </a:r>
            <a:r>
              <a:rPr lang="en-US" u="sng">
                <a:solidFill>
                  <a:schemeClr val="hlink"/>
                </a:solidFill>
                <a:hlinkClick r:id="rId3"/>
              </a:rPr>
              <a:t>Ba et al., 2016</a:t>
            </a:r>
            <a:r>
              <a:rPr lang="en-US"/>
              <a:t>]</a:t>
            </a:r>
            <a:endParaRPr/>
          </a:p>
        </p:txBody>
      </p:sp>
      <p:sp>
        <p:nvSpPr>
          <p:cNvPr id="408" name="Google Shape;408;p26"/>
          <p:cNvSpPr txBox="1"/>
          <p:nvPr/>
        </p:nvSpPr>
        <p:spPr>
          <a:xfrm>
            <a:off x="485457" y="6498590"/>
            <a:ext cx="216535" cy="2425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30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" name="Google Shape;40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4767" y="829384"/>
            <a:ext cx="10972516" cy="5771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7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9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The Transformer Decoder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27"/>
          <p:cNvSpPr txBox="1"/>
          <p:nvPr/>
        </p:nvSpPr>
        <p:spPr>
          <a:xfrm>
            <a:off x="1090612" y="1161732"/>
            <a:ext cx="3926700" cy="3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400">
            <a:spAutoFit/>
          </a:bodyPr>
          <a:lstStyle/>
          <a:p>
            <a:pPr indent="-342265" lvl="0" marL="354330" marR="17780" rtl="0" algn="just">
              <a:lnSpc>
                <a:spcPct val="9930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Transformer Decoder is a 	stack of Transformer Decoder </a:t>
            </a: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Blocks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265" lvl="0" marL="354965" marR="0" rtl="0" algn="just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Each Block consists of: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7965" lvl="1" marL="698500" marR="0" rtl="0" algn="l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Self-attention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7965" lvl="1" marL="698500" marR="0" rtl="0" algn="l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Add &amp; Norm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7965" lvl="1" marL="698500" marR="0" rtl="0" algn="l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Feed-Forward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7965" lvl="1" marL="698500" marR="0" rtl="0" algn="l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Add &amp; Norm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That’s it! We’ve gone through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5560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Transformer Decoder.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27"/>
          <p:cNvSpPr txBox="1"/>
          <p:nvPr/>
        </p:nvSpPr>
        <p:spPr>
          <a:xfrm>
            <a:off x="7171055" y="5609272"/>
            <a:ext cx="2795905" cy="403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None/>
            </a:pPr>
            <a:r>
              <a:rPr b="0" i="0" lang="en-US" sz="24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Transformer Decoder</a:t>
            </a:r>
            <a:endParaRPr b="0" i="0" sz="24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7" name="Google Shape;41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4600" y="180886"/>
            <a:ext cx="3743325" cy="6503924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27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8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9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The Transformer </a:t>
            </a:r>
            <a:r>
              <a:rPr b="1"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Encoder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28"/>
          <p:cNvSpPr txBox="1"/>
          <p:nvPr/>
        </p:nvSpPr>
        <p:spPr>
          <a:xfrm>
            <a:off x="7183755" y="5700633"/>
            <a:ext cx="2770505" cy="314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9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None/>
            </a:pPr>
            <a:r>
              <a:rPr b="0" i="0" lang="en-US" sz="24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Transformer Decoder</a:t>
            </a:r>
            <a:endParaRPr b="0" i="0" sz="24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5" name="Google Shape;425;p28"/>
          <p:cNvGrpSpPr/>
          <p:nvPr/>
        </p:nvGrpSpPr>
        <p:grpSpPr>
          <a:xfrm>
            <a:off x="6038850" y="367196"/>
            <a:ext cx="3940250" cy="6139772"/>
            <a:chOff x="6038850" y="367196"/>
            <a:chExt cx="3940250" cy="6139772"/>
          </a:xfrm>
        </p:grpSpPr>
        <p:pic>
          <p:nvPicPr>
            <p:cNvPr id="426" name="Google Shape;426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438803" y="367196"/>
              <a:ext cx="3540297" cy="6139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7" name="Google Shape;427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038850" y="4153026"/>
              <a:ext cx="1719326" cy="1385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8" name="Google Shape;428;p28"/>
            <p:cNvSpPr/>
            <p:nvPr/>
          </p:nvSpPr>
          <p:spPr>
            <a:xfrm>
              <a:off x="6092952" y="4270882"/>
              <a:ext cx="1532255" cy="1195070"/>
            </a:xfrm>
            <a:custGeom>
              <a:rect b="b" l="l" r="r" t="t"/>
              <a:pathLst>
                <a:path extrusionOk="0" h="1195070" w="1532254">
                  <a:moveTo>
                    <a:pt x="1464260" y="36693"/>
                  </a:moveTo>
                  <a:lnTo>
                    <a:pt x="0" y="1174623"/>
                  </a:lnTo>
                  <a:lnTo>
                    <a:pt x="15621" y="1194689"/>
                  </a:lnTo>
                  <a:lnTo>
                    <a:pt x="1479854" y="56779"/>
                  </a:lnTo>
                  <a:lnTo>
                    <a:pt x="1464260" y="36693"/>
                  </a:lnTo>
                  <a:close/>
                </a:path>
                <a:path extrusionOk="0" h="1195070" w="1532254">
                  <a:moveTo>
                    <a:pt x="1518375" y="28956"/>
                  </a:moveTo>
                  <a:lnTo>
                    <a:pt x="1474216" y="28956"/>
                  </a:lnTo>
                  <a:lnTo>
                    <a:pt x="1489837" y="49022"/>
                  </a:lnTo>
                  <a:lnTo>
                    <a:pt x="1479854" y="56779"/>
                  </a:lnTo>
                  <a:lnTo>
                    <a:pt x="1495425" y="76835"/>
                  </a:lnTo>
                  <a:lnTo>
                    <a:pt x="1518375" y="28956"/>
                  </a:lnTo>
                  <a:close/>
                </a:path>
                <a:path extrusionOk="0" h="1195070" w="1532254">
                  <a:moveTo>
                    <a:pt x="1474216" y="28956"/>
                  </a:moveTo>
                  <a:lnTo>
                    <a:pt x="1464260" y="36693"/>
                  </a:lnTo>
                  <a:lnTo>
                    <a:pt x="1479854" y="56779"/>
                  </a:lnTo>
                  <a:lnTo>
                    <a:pt x="1489837" y="49022"/>
                  </a:lnTo>
                  <a:lnTo>
                    <a:pt x="1474216" y="28956"/>
                  </a:lnTo>
                  <a:close/>
                </a:path>
                <a:path extrusionOk="0" h="1195070" w="1532254">
                  <a:moveTo>
                    <a:pt x="1532254" y="0"/>
                  </a:moveTo>
                  <a:lnTo>
                    <a:pt x="1448689" y="16637"/>
                  </a:lnTo>
                  <a:lnTo>
                    <a:pt x="1464260" y="36693"/>
                  </a:lnTo>
                  <a:lnTo>
                    <a:pt x="1474216" y="28956"/>
                  </a:lnTo>
                  <a:lnTo>
                    <a:pt x="1518375" y="28956"/>
                  </a:lnTo>
                  <a:lnTo>
                    <a:pt x="153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9" name="Google Shape;429;p28"/>
          <p:cNvSpPr txBox="1"/>
          <p:nvPr/>
        </p:nvSpPr>
        <p:spPr>
          <a:xfrm>
            <a:off x="1090612" y="1161732"/>
            <a:ext cx="5013900" cy="48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-343535" lvl="0" marL="355600" marR="1346835" rtl="0" algn="l">
              <a:lnSpc>
                <a:spcPct val="9980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Transformer Decoder constraints to </a:t>
            </a: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unidirectional context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as for </a:t>
            </a: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language models.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265" lvl="0" marL="354330" marR="1076325" rtl="0" algn="just">
              <a:lnSpc>
                <a:spcPct val="100699"/>
              </a:lnSpc>
              <a:spcBef>
                <a:spcPts val="525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if we want </a:t>
            </a: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bidirectional 	context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like in a bidirectional 	RNN?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3535" lvl="0" marL="355600" marR="977264" rtl="0" algn="l">
              <a:lnSpc>
                <a:spcPct val="99800"/>
              </a:lnSpc>
              <a:spcBef>
                <a:spcPts val="545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This is the Transformer Encoder. The only difference is that we </a:t>
            </a: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remove the masking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the self-attention.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99847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 Masking!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28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5619" y="74434"/>
            <a:ext cx="5534061" cy="661428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29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9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The Transformer Encoder-Decoder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29"/>
          <p:cNvSpPr txBox="1"/>
          <p:nvPr/>
        </p:nvSpPr>
        <p:spPr>
          <a:xfrm>
            <a:off x="485457" y="6498590"/>
            <a:ext cx="216535" cy="2425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33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29"/>
          <p:cNvSpPr txBox="1"/>
          <p:nvPr/>
        </p:nvSpPr>
        <p:spPr>
          <a:xfrm>
            <a:off x="1090612" y="1161732"/>
            <a:ext cx="4065904" cy="5501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-343535" lvl="0" marL="355600" marR="170180" rtl="0" algn="l">
              <a:lnSpc>
                <a:spcPct val="100099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Recall that in machine translation, we processed the source sentence with a </a:t>
            </a: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bidirectional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 and generated the target with a </a:t>
            </a: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unidirectional model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3535" lvl="0" marL="355600" marR="5080" rtl="0" algn="l">
              <a:lnSpc>
                <a:spcPct val="99300"/>
              </a:lnSpc>
              <a:spcBef>
                <a:spcPts val="565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this kind of seq2seq format, we often use a Transformer Encoder-Decoder.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3535" lvl="0" marL="355600" marR="139065" rtl="0" algn="l">
              <a:lnSpc>
                <a:spcPct val="117391"/>
              </a:lnSpc>
              <a:spcBef>
                <a:spcPts val="76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use a normal Transformer Encoder.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3535" lvl="0" marL="355600" marR="116204" rtl="0" algn="l">
              <a:lnSpc>
                <a:spcPct val="99800"/>
              </a:lnSpc>
              <a:spcBef>
                <a:spcPts val="545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Our Transformer Decoder is modified to perform </a:t>
            </a: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cross- attention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the output of the Encoder.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9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Do we even need recurrence at all?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3"/>
          <p:cNvSpPr txBox="1"/>
          <p:nvPr/>
        </p:nvSpPr>
        <p:spPr>
          <a:xfrm>
            <a:off x="472757" y="1158303"/>
            <a:ext cx="11240770" cy="200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925">
            <a:spAutoFit/>
          </a:bodyPr>
          <a:lstStyle/>
          <a:p>
            <a:pPr indent="-343535" lvl="0" marL="368300" marR="779145" rtl="0" algn="l">
              <a:lnSpc>
                <a:spcPct val="111764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400"/>
              <a:buFont typeface="Times New Roman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Abstractly: Attention is a way to pass information from a sequence (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𝑥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to a neural network input. (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ℎ</a:t>
            </a:r>
            <a:r>
              <a:rPr b="0" baseline="-25000" i="0" lang="en-US" sz="25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𝑡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711835" marR="0" rtl="0" algn="l">
              <a:lnSpc>
                <a:spcPct val="100000"/>
              </a:lnSpc>
              <a:spcBef>
                <a:spcPts val="489"/>
              </a:spcBef>
              <a:spcAft>
                <a:spcPts val="0"/>
              </a:spcAft>
              <a:buClr>
                <a:srgbClr val="007B92"/>
              </a:buClr>
              <a:buSzPts val="2400"/>
              <a:buFont typeface="Times New Roman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This is also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exactly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RNNs are used for – to pass information!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9233" lvl="1" marL="711835" marR="17780" rtl="0" algn="l">
              <a:lnSpc>
                <a:spcPct val="118750"/>
              </a:lnSpc>
              <a:spcBef>
                <a:spcPts val="770"/>
              </a:spcBef>
              <a:spcAft>
                <a:spcPts val="0"/>
              </a:spcAft>
              <a:buClr>
                <a:srgbClr val="007B92"/>
              </a:buClr>
              <a:buSzPts val="2400"/>
              <a:buFont typeface="Times New Roman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Can we just get rid of the RNN entirely?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Maybe attention is just a better way to pass information!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" name="Google Shape;6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000" y="3580472"/>
            <a:ext cx="2764154" cy="1352207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3"/>
          <p:cNvSpPr txBox="1"/>
          <p:nvPr/>
        </p:nvSpPr>
        <p:spPr>
          <a:xfrm>
            <a:off x="2440304" y="5153342"/>
            <a:ext cx="1645920" cy="7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2014-2017ish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6525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Recurrence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3"/>
          <p:cNvSpPr/>
          <p:nvPr/>
        </p:nvSpPr>
        <p:spPr>
          <a:xfrm>
            <a:off x="4957698" y="4508880"/>
            <a:ext cx="2286635" cy="76200"/>
          </a:xfrm>
          <a:custGeom>
            <a:rect b="b" l="l" r="r" t="t"/>
            <a:pathLst>
              <a:path extrusionOk="0" h="76200" w="2286634">
                <a:moveTo>
                  <a:pt x="2210434" y="0"/>
                </a:moveTo>
                <a:lnTo>
                  <a:pt x="2210434" y="76200"/>
                </a:lnTo>
                <a:lnTo>
                  <a:pt x="2276982" y="42926"/>
                </a:lnTo>
                <a:lnTo>
                  <a:pt x="2223134" y="42926"/>
                </a:lnTo>
                <a:lnTo>
                  <a:pt x="2223134" y="33401"/>
                </a:lnTo>
                <a:lnTo>
                  <a:pt x="2277236" y="33401"/>
                </a:lnTo>
                <a:lnTo>
                  <a:pt x="2210434" y="0"/>
                </a:lnTo>
                <a:close/>
              </a:path>
              <a:path extrusionOk="0" h="76200" w="2286634">
                <a:moveTo>
                  <a:pt x="2210434" y="33401"/>
                </a:moveTo>
                <a:lnTo>
                  <a:pt x="0" y="33401"/>
                </a:lnTo>
                <a:lnTo>
                  <a:pt x="0" y="42926"/>
                </a:lnTo>
                <a:lnTo>
                  <a:pt x="2210434" y="42926"/>
                </a:lnTo>
                <a:lnTo>
                  <a:pt x="2210434" y="33401"/>
                </a:lnTo>
                <a:close/>
              </a:path>
              <a:path extrusionOk="0" h="76200" w="2286634">
                <a:moveTo>
                  <a:pt x="2277236" y="33401"/>
                </a:moveTo>
                <a:lnTo>
                  <a:pt x="2223134" y="33401"/>
                </a:lnTo>
                <a:lnTo>
                  <a:pt x="2223134" y="42926"/>
                </a:lnTo>
                <a:lnTo>
                  <a:pt x="2276982" y="42926"/>
                </a:lnTo>
                <a:lnTo>
                  <a:pt x="2286634" y="38100"/>
                </a:lnTo>
                <a:lnTo>
                  <a:pt x="2277236" y="3340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"/>
          <p:cNvSpPr txBox="1"/>
          <p:nvPr/>
        </p:nvSpPr>
        <p:spPr>
          <a:xfrm>
            <a:off x="5353430" y="4147756"/>
            <a:ext cx="1372870" cy="7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-112395" lvl="0" marL="124460" marR="508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Lots of trial and error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3"/>
          <p:cNvSpPr txBox="1"/>
          <p:nvPr/>
        </p:nvSpPr>
        <p:spPr>
          <a:xfrm>
            <a:off x="8655684" y="5122227"/>
            <a:ext cx="840105" cy="7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255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2021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??????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" name="Google Shape;7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9048" y="3924192"/>
            <a:ext cx="1652704" cy="101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53526" y="3914668"/>
            <a:ext cx="909734" cy="101458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3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0"/>
          <p:cNvSpPr/>
          <p:nvPr/>
        </p:nvSpPr>
        <p:spPr>
          <a:xfrm>
            <a:off x="12030075" y="0"/>
            <a:ext cx="161925" cy="990600"/>
          </a:xfrm>
          <a:custGeom>
            <a:rect b="b" l="l" r="r" t="t"/>
            <a:pathLst>
              <a:path extrusionOk="0" h="990600" w="161925">
                <a:moveTo>
                  <a:pt x="0" y="990346"/>
                </a:moveTo>
                <a:lnTo>
                  <a:pt x="161925" y="990346"/>
                </a:lnTo>
                <a:lnTo>
                  <a:pt x="161925" y="0"/>
                </a:lnTo>
                <a:lnTo>
                  <a:pt x="0" y="0"/>
                </a:lnTo>
                <a:lnTo>
                  <a:pt x="0" y="990346"/>
                </a:lnTo>
                <a:close/>
              </a:path>
            </a:pathLst>
          </a:custGeom>
          <a:solidFill>
            <a:srgbClr val="8B151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30"/>
          <p:cNvSpPr/>
          <p:nvPr/>
        </p:nvSpPr>
        <p:spPr>
          <a:xfrm>
            <a:off x="0" y="5865867"/>
            <a:ext cx="200025" cy="990600"/>
          </a:xfrm>
          <a:custGeom>
            <a:rect b="b" l="l" r="r" t="t"/>
            <a:pathLst>
              <a:path extrusionOk="0" h="990600" w="200025">
                <a:moveTo>
                  <a:pt x="200025" y="0"/>
                </a:moveTo>
                <a:lnTo>
                  <a:pt x="0" y="0"/>
                </a:lnTo>
                <a:lnTo>
                  <a:pt x="0" y="990346"/>
                </a:lnTo>
                <a:lnTo>
                  <a:pt x="200025" y="990346"/>
                </a:lnTo>
                <a:lnTo>
                  <a:pt x="200025" y="0"/>
                </a:lnTo>
                <a:close/>
              </a:path>
            </a:pathLst>
          </a:custGeom>
          <a:solidFill>
            <a:srgbClr val="007B9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30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Cross-attention (details)</a:t>
            </a:r>
            <a:endParaRPr/>
          </a:p>
        </p:txBody>
      </p:sp>
      <p:sp>
        <p:nvSpPr>
          <p:cNvPr id="446" name="Google Shape;446;p30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7" name="Google Shape;447;p30"/>
          <p:cNvSpPr txBox="1"/>
          <p:nvPr/>
        </p:nvSpPr>
        <p:spPr>
          <a:xfrm>
            <a:off x="12028551" y="3654361"/>
            <a:ext cx="2052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Arial"/>
              <a:buNone/>
            </a:pPr>
            <a:r>
              <a:t/>
            </a:r>
            <a:endParaRPr b="0" i="0" sz="215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pic>
        <p:nvPicPr>
          <p:cNvPr id="448" name="Google Shape;44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2504" y="801059"/>
            <a:ext cx="10983658" cy="5742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1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Cross-attention (details)</a:t>
            </a:r>
            <a:endParaRPr/>
          </a:p>
        </p:txBody>
      </p:sp>
      <p:sp>
        <p:nvSpPr>
          <p:cNvPr id="454" name="Google Shape;454;p31"/>
          <p:cNvSpPr txBox="1"/>
          <p:nvPr/>
        </p:nvSpPr>
        <p:spPr>
          <a:xfrm>
            <a:off x="1090612" y="1161732"/>
            <a:ext cx="7329805" cy="3803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Let’s look at how cross-attention is computed, in matrices.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31"/>
          <p:cNvSpPr/>
          <p:nvPr/>
        </p:nvSpPr>
        <p:spPr>
          <a:xfrm>
            <a:off x="4093972" y="1675129"/>
            <a:ext cx="64769" cy="274320"/>
          </a:xfrm>
          <a:custGeom>
            <a:rect b="b" l="l" r="r" t="t"/>
            <a:pathLst>
              <a:path extrusionOk="0" h="274319" w="64770">
                <a:moveTo>
                  <a:pt x="64262" y="0"/>
                </a:moveTo>
                <a:lnTo>
                  <a:pt x="0" y="0"/>
                </a:lnTo>
                <a:lnTo>
                  <a:pt x="0" y="11430"/>
                </a:lnTo>
                <a:lnTo>
                  <a:pt x="40386" y="11430"/>
                </a:lnTo>
                <a:lnTo>
                  <a:pt x="40386" y="264160"/>
                </a:lnTo>
                <a:lnTo>
                  <a:pt x="0" y="264160"/>
                </a:lnTo>
                <a:lnTo>
                  <a:pt x="0" y="274320"/>
                </a:lnTo>
                <a:lnTo>
                  <a:pt x="64262" y="274320"/>
                </a:lnTo>
                <a:lnTo>
                  <a:pt x="64262" y="264160"/>
                </a:lnTo>
                <a:lnTo>
                  <a:pt x="64262" y="11430"/>
                </a:lnTo>
                <a:lnTo>
                  <a:pt x="6426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31"/>
          <p:cNvSpPr/>
          <p:nvPr/>
        </p:nvSpPr>
        <p:spPr>
          <a:xfrm>
            <a:off x="2834767" y="1675129"/>
            <a:ext cx="64769" cy="274320"/>
          </a:xfrm>
          <a:custGeom>
            <a:rect b="b" l="l" r="r" t="t"/>
            <a:pathLst>
              <a:path extrusionOk="0" h="274319" w="64769">
                <a:moveTo>
                  <a:pt x="64389" y="0"/>
                </a:moveTo>
                <a:lnTo>
                  <a:pt x="0" y="0"/>
                </a:lnTo>
                <a:lnTo>
                  <a:pt x="0" y="11430"/>
                </a:lnTo>
                <a:lnTo>
                  <a:pt x="0" y="264160"/>
                </a:lnTo>
                <a:lnTo>
                  <a:pt x="0" y="274320"/>
                </a:lnTo>
                <a:lnTo>
                  <a:pt x="64389" y="274320"/>
                </a:lnTo>
                <a:lnTo>
                  <a:pt x="64389" y="264160"/>
                </a:lnTo>
                <a:lnTo>
                  <a:pt x="24003" y="264160"/>
                </a:lnTo>
                <a:lnTo>
                  <a:pt x="24003" y="11430"/>
                </a:lnTo>
                <a:lnTo>
                  <a:pt x="64389" y="11430"/>
                </a:lnTo>
                <a:lnTo>
                  <a:pt x="6438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31"/>
          <p:cNvSpPr/>
          <p:nvPr/>
        </p:nvSpPr>
        <p:spPr>
          <a:xfrm>
            <a:off x="3995547" y="2103119"/>
            <a:ext cx="64769" cy="275590"/>
          </a:xfrm>
          <a:custGeom>
            <a:rect b="b" l="l" r="r" t="t"/>
            <a:pathLst>
              <a:path extrusionOk="0" h="275589" w="64770">
                <a:moveTo>
                  <a:pt x="64389" y="0"/>
                </a:moveTo>
                <a:lnTo>
                  <a:pt x="0" y="0"/>
                </a:lnTo>
                <a:lnTo>
                  <a:pt x="0" y="11430"/>
                </a:lnTo>
                <a:lnTo>
                  <a:pt x="40386" y="11430"/>
                </a:lnTo>
                <a:lnTo>
                  <a:pt x="40386" y="264160"/>
                </a:lnTo>
                <a:lnTo>
                  <a:pt x="0" y="264160"/>
                </a:lnTo>
                <a:lnTo>
                  <a:pt x="0" y="275590"/>
                </a:lnTo>
                <a:lnTo>
                  <a:pt x="64389" y="275590"/>
                </a:lnTo>
                <a:lnTo>
                  <a:pt x="64389" y="264160"/>
                </a:lnTo>
                <a:lnTo>
                  <a:pt x="64389" y="11430"/>
                </a:lnTo>
                <a:lnTo>
                  <a:pt x="6438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31"/>
          <p:cNvSpPr/>
          <p:nvPr/>
        </p:nvSpPr>
        <p:spPr>
          <a:xfrm>
            <a:off x="2791968" y="2103119"/>
            <a:ext cx="64769" cy="275590"/>
          </a:xfrm>
          <a:custGeom>
            <a:rect b="b" l="l" r="r" t="t"/>
            <a:pathLst>
              <a:path extrusionOk="0" h="275589" w="64769">
                <a:moveTo>
                  <a:pt x="64262" y="0"/>
                </a:moveTo>
                <a:lnTo>
                  <a:pt x="0" y="0"/>
                </a:lnTo>
                <a:lnTo>
                  <a:pt x="0" y="11430"/>
                </a:lnTo>
                <a:lnTo>
                  <a:pt x="0" y="264160"/>
                </a:lnTo>
                <a:lnTo>
                  <a:pt x="0" y="275590"/>
                </a:lnTo>
                <a:lnTo>
                  <a:pt x="64262" y="275590"/>
                </a:lnTo>
                <a:lnTo>
                  <a:pt x="64262" y="264160"/>
                </a:lnTo>
                <a:lnTo>
                  <a:pt x="23876" y="264160"/>
                </a:lnTo>
                <a:lnTo>
                  <a:pt x="23876" y="11430"/>
                </a:lnTo>
                <a:lnTo>
                  <a:pt x="64262" y="11430"/>
                </a:lnTo>
                <a:lnTo>
                  <a:pt x="6426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31"/>
          <p:cNvSpPr txBox="1"/>
          <p:nvPr/>
        </p:nvSpPr>
        <p:spPr>
          <a:xfrm>
            <a:off x="1523111" y="1516697"/>
            <a:ext cx="2553970" cy="8839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150">
            <a:spAutoFit/>
          </a:bodyPr>
          <a:lstStyle/>
          <a:p>
            <a:pPr indent="-227965" lvl="0" marL="2660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Let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H =	ℎ</a:t>
            </a:r>
            <a:r>
              <a:rPr b="0" baseline="-25000" i="0" lang="en-US" sz="25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; … ; ℎ</a:t>
            </a:r>
            <a:r>
              <a:rPr b="0" baseline="-25000" i="0" lang="en-US" sz="25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𝑇</a:t>
            </a:r>
            <a:endParaRPr b="0" baseline="-25000" i="0" sz="255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227965" lvl="0" marL="266065" marR="0" rtl="0" algn="l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Let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Z =	𝑧</a:t>
            </a:r>
            <a:r>
              <a:rPr b="0" baseline="-25000" i="0" lang="en-US" sz="25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; … ; 𝑧</a:t>
            </a:r>
            <a:r>
              <a:rPr b="0" baseline="-25000" i="0" lang="en-US" sz="25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𝑇</a:t>
            </a:r>
            <a:endParaRPr b="0" baseline="-25000" i="0" sz="255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60" name="Google Shape;460;p31"/>
          <p:cNvSpPr txBox="1"/>
          <p:nvPr/>
        </p:nvSpPr>
        <p:spPr>
          <a:xfrm>
            <a:off x="4137914" y="1516697"/>
            <a:ext cx="6083935" cy="8839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150">
            <a:spAutoFit/>
          </a:bodyPr>
          <a:lstStyle/>
          <a:p>
            <a:pPr indent="0" lvl="0" marL="1365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∈ ℝ</a:t>
            </a:r>
            <a:r>
              <a:rPr b="0" baseline="30000" i="0" lang="en-US" sz="25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𝑇×𝑑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 the concatenation of encoder vectors.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8100" marR="0" rtl="0" algn="l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∈ ℝ</a:t>
            </a:r>
            <a:r>
              <a:rPr b="0" baseline="30000" i="0" lang="en-US" sz="25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𝑇×𝑑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 the concatenation of decoder vectors.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31"/>
          <p:cNvSpPr txBox="1"/>
          <p:nvPr/>
        </p:nvSpPr>
        <p:spPr>
          <a:xfrm>
            <a:off x="1548499" y="2439600"/>
            <a:ext cx="55713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-227965" lvl="0" marL="2406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output is defined as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output =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31"/>
          <p:cNvSpPr txBox="1"/>
          <p:nvPr/>
        </p:nvSpPr>
        <p:spPr>
          <a:xfrm>
            <a:off x="7164958" y="3515614"/>
            <a:ext cx="248920" cy="56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31"/>
          <p:cNvSpPr/>
          <p:nvPr/>
        </p:nvSpPr>
        <p:spPr>
          <a:xfrm>
            <a:off x="7496175" y="3275710"/>
            <a:ext cx="1323975" cy="1219200"/>
          </a:xfrm>
          <a:custGeom>
            <a:rect b="b" l="l" r="r" t="t"/>
            <a:pathLst>
              <a:path extrusionOk="0" h="1219200" w="1323975">
                <a:moveTo>
                  <a:pt x="1120775" y="0"/>
                </a:moveTo>
                <a:lnTo>
                  <a:pt x="203200" y="0"/>
                </a:lnTo>
                <a:lnTo>
                  <a:pt x="156594" y="5364"/>
                </a:lnTo>
                <a:lnTo>
                  <a:pt x="113818" y="20645"/>
                </a:lnTo>
                <a:lnTo>
                  <a:pt x="76090" y="44626"/>
                </a:lnTo>
                <a:lnTo>
                  <a:pt x="44626" y="76090"/>
                </a:lnTo>
                <a:lnTo>
                  <a:pt x="20645" y="113818"/>
                </a:lnTo>
                <a:lnTo>
                  <a:pt x="5364" y="156594"/>
                </a:lnTo>
                <a:lnTo>
                  <a:pt x="0" y="203200"/>
                </a:lnTo>
                <a:lnTo>
                  <a:pt x="0" y="1015745"/>
                </a:lnTo>
                <a:lnTo>
                  <a:pt x="5364" y="1062351"/>
                </a:lnTo>
                <a:lnTo>
                  <a:pt x="20645" y="1105127"/>
                </a:lnTo>
                <a:lnTo>
                  <a:pt x="44626" y="1142855"/>
                </a:lnTo>
                <a:lnTo>
                  <a:pt x="76090" y="1174319"/>
                </a:lnTo>
                <a:lnTo>
                  <a:pt x="113818" y="1198300"/>
                </a:lnTo>
                <a:lnTo>
                  <a:pt x="156594" y="1213581"/>
                </a:lnTo>
                <a:lnTo>
                  <a:pt x="203200" y="1218945"/>
                </a:lnTo>
                <a:lnTo>
                  <a:pt x="1120775" y="1218945"/>
                </a:lnTo>
                <a:lnTo>
                  <a:pt x="1167380" y="1213581"/>
                </a:lnTo>
                <a:lnTo>
                  <a:pt x="1210156" y="1198300"/>
                </a:lnTo>
                <a:lnTo>
                  <a:pt x="1247884" y="1174319"/>
                </a:lnTo>
                <a:lnTo>
                  <a:pt x="1279348" y="1142855"/>
                </a:lnTo>
                <a:lnTo>
                  <a:pt x="1303329" y="1105127"/>
                </a:lnTo>
                <a:lnTo>
                  <a:pt x="1318610" y="1062351"/>
                </a:lnTo>
                <a:lnTo>
                  <a:pt x="1323975" y="1015745"/>
                </a:lnTo>
                <a:lnTo>
                  <a:pt x="1323975" y="203200"/>
                </a:lnTo>
                <a:lnTo>
                  <a:pt x="1318610" y="156594"/>
                </a:lnTo>
                <a:lnTo>
                  <a:pt x="1303329" y="113818"/>
                </a:lnTo>
                <a:lnTo>
                  <a:pt x="1279348" y="76090"/>
                </a:lnTo>
                <a:lnTo>
                  <a:pt x="1247884" y="44626"/>
                </a:lnTo>
                <a:lnTo>
                  <a:pt x="1210156" y="20645"/>
                </a:lnTo>
                <a:lnTo>
                  <a:pt x="1167380" y="5364"/>
                </a:lnTo>
                <a:lnTo>
                  <a:pt x="1120775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31"/>
          <p:cNvSpPr txBox="1"/>
          <p:nvPr/>
        </p:nvSpPr>
        <p:spPr>
          <a:xfrm>
            <a:off x="7614919" y="3704653"/>
            <a:ext cx="1120140" cy="334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𝑍𝑄𝐾</a:t>
            </a:r>
            <a:r>
              <a:rPr b="0" baseline="30000" i="0" lang="en-US" sz="22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𝖳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𝐻</a:t>
            </a:r>
            <a:r>
              <a:rPr b="0" baseline="30000" i="0" lang="en-US" sz="22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𝖳</a:t>
            </a:r>
            <a:endParaRPr b="0" baseline="30000" i="0" sz="225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65" name="Google Shape;465;p31"/>
          <p:cNvSpPr txBox="1"/>
          <p:nvPr/>
        </p:nvSpPr>
        <p:spPr>
          <a:xfrm>
            <a:off x="8901430" y="4126547"/>
            <a:ext cx="528320" cy="391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∈ ℝ</a:t>
            </a:r>
            <a:endParaRPr b="0" i="0" sz="24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66" name="Google Shape;466;p31"/>
          <p:cNvSpPr txBox="1"/>
          <p:nvPr/>
        </p:nvSpPr>
        <p:spPr>
          <a:xfrm>
            <a:off x="9403968" y="4100829"/>
            <a:ext cx="46291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𝑇×𝑇</a:t>
            </a:r>
            <a:endParaRPr b="0" i="0" sz="17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67" name="Google Shape;467;p31"/>
          <p:cNvSpPr txBox="1"/>
          <p:nvPr/>
        </p:nvSpPr>
        <p:spPr>
          <a:xfrm>
            <a:off x="9767951" y="3335337"/>
            <a:ext cx="1598295" cy="577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75">
            <a:spAutoFit/>
          </a:bodyPr>
          <a:lstStyle/>
          <a:p>
            <a:pPr indent="0" lvl="0" marL="12700" marR="5080" rtl="0" algn="l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7B92"/>
                </a:solidFill>
                <a:latin typeface="Calibri"/>
                <a:ea typeface="Calibri"/>
                <a:cs typeface="Calibri"/>
                <a:sym typeface="Calibri"/>
              </a:rPr>
              <a:t>All pairs of attention scores!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31"/>
          <p:cNvSpPr/>
          <p:nvPr/>
        </p:nvSpPr>
        <p:spPr>
          <a:xfrm>
            <a:off x="8439150" y="5151628"/>
            <a:ext cx="533400" cy="1219200"/>
          </a:xfrm>
          <a:custGeom>
            <a:rect b="b" l="l" r="r" t="t"/>
            <a:pathLst>
              <a:path extrusionOk="0" h="1219200" w="533400">
                <a:moveTo>
                  <a:pt x="444500" y="0"/>
                </a:moveTo>
                <a:lnTo>
                  <a:pt x="88900" y="0"/>
                </a:lnTo>
                <a:lnTo>
                  <a:pt x="54274" y="6996"/>
                </a:lnTo>
                <a:lnTo>
                  <a:pt x="26019" y="26066"/>
                </a:lnTo>
                <a:lnTo>
                  <a:pt x="6979" y="54328"/>
                </a:lnTo>
                <a:lnTo>
                  <a:pt x="0" y="88900"/>
                </a:lnTo>
                <a:lnTo>
                  <a:pt x="0" y="1130058"/>
                </a:lnTo>
                <a:lnTo>
                  <a:pt x="6979" y="1164653"/>
                </a:lnTo>
                <a:lnTo>
                  <a:pt x="26019" y="1192903"/>
                </a:lnTo>
                <a:lnTo>
                  <a:pt x="54274" y="1211949"/>
                </a:lnTo>
                <a:lnTo>
                  <a:pt x="88900" y="1218933"/>
                </a:lnTo>
                <a:lnTo>
                  <a:pt x="444500" y="1218933"/>
                </a:lnTo>
                <a:lnTo>
                  <a:pt x="479125" y="1211949"/>
                </a:lnTo>
                <a:lnTo>
                  <a:pt x="507380" y="1192903"/>
                </a:lnTo>
                <a:lnTo>
                  <a:pt x="526420" y="1164653"/>
                </a:lnTo>
                <a:lnTo>
                  <a:pt x="533400" y="1130058"/>
                </a:lnTo>
                <a:lnTo>
                  <a:pt x="533400" y="88900"/>
                </a:lnTo>
                <a:lnTo>
                  <a:pt x="526420" y="54328"/>
                </a:lnTo>
                <a:lnTo>
                  <a:pt x="507380" y="26066"/>
                </a:lnTo>
                <a:lnTo>
                  <a:pt x="479125" y="6996"/>
                </a:lnTo>
                <a:lnTo>
                  <a:pt x="444500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31"/>
          <p:cNvSpPr txBox="1"/>
          <p:nvPr/>
        </p:nvSpPr>
        <p:spPr>
          <a:xfrm>
            <a:off x="9068054" y="6004242"/>
            <a:ext cx="1667510" cy="334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output ∈ ℝ</a:t>
            </a:r>
            <a:r>
              <a:rPr b="0" baseline="30000" i="0" lang="en-US" sz="22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𝑇×𝑑</a:t>
            </a:r>
            <a:endParaRPr b="0" baseline="30000" i="0" sz="225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70" name="Google Shape;470;p31"/>
          <p:cNvSpPr txBox="1"/>
          <p:nvPr/>
        </p:nvSpPr>
        <p:spPr>
          <a:xfrm>
            <a:off x="7936610" y="5432742"/>
            <a:ext cx="248920" cy="56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1" name="Google Shape;471;p31"/>
          <p:cNvGrpSpPr/>
          <p:nvPr/>
        </p:nvGrpSpPr>
        <p:grpSpPr>
          <a:xfrm>
            <a:off x="5786501" y="3966083"/>
            <a:ext cx="1219200" cy="533400"/>
            <a:chOff x="5786501" y="3966083"/>
            <a:chExt cx="1219200" cy="533400"/>
          </a:xfrm>
        </p:grpSpPr>
        <p:sp>
          <p:nvSpPr>
            <p:cNvPr id="472" name="Google Shape;472;p31"/>
            <p:cNvSpPr/>
            <p:nvPr/>
          </p:nvSpPr>
          <p:spPr>
            <a:xfrm>
              <a:off x="5786501" y="3966083"/>
              <a:ext cx="1219200" cy="533400"/>
            </a:xfrm>
            <a:custGeom>
              <a:rect b="b" l="l" r="r" t="t"/>
              <a:pathLst>
                <a:path extrusionOk="0" h="533400" w="1219200">
                  <a:moveTo>
                    <a:pt x="1130173" y="0"/>
                  </a:moveTo>
                  <a:lnTo>
                    <a:pt x="88900" y="0"/>
                  </a:lnTo>
                  <a:lnTo>
                    <a:pt x="54274" y="6996"/>
                  </a:lnTo>
                  <a:lnTo>
                    <a:pt x="26019" y="26066"/>
                  </a:lnTo>
                  <a:lnTo>
                    <a:pt x="6979" y="54328"/>
                  </a:lnTo>
                  <a:lnTo>
                    <a:pt x="0" y="88900"/>
                  </a:lnTo>
                  <a:lnTo>
                    <a:pt x="0" y="444373"/>
                  </a:lnTo>
                  <a:lnTo>
                    <a:pt x="6979" y="478998"/>
                  </a:lnTo>
                  <a:lnTo>
                    <a:pt x="26019" y="507253"/>
                  </a:lnTo>
                  <a:lnTo>
                    <a:pt x="54274" y="526293"/>
                  </a:lnTo>
                  <a:lnTo>
                    <a:pt x="88900" y="533273"/>
                  </a:lnTo>
                  <a:lnTo>
                    <a:pt x="1130173" y="533273"/>
                  </a:lnTo>
                  <a:lnTo>
                    <a:pt x="1164818" y="526293"/>
                  </a:lnTo>
                  <a:lnTo>
                    <a:pt x="1193117" y="507253"/>
                  </a:lnTo>
                  <a:lnTo>
                    <a:pt x="1212201" y="478998"/>
                  </a:lnTo>
                  <a:lnTo>
                    <a:pt x="1219200" y="444373"/>
                  </a:lnTo>
                  <a:lnTo>
                    <a:pt x="1219200" y="88900"/>
                  </a:lnTo>
                  <a:lnTo>
                    <a:pt x="1212201" y="54328"/>
                  </a:lnTo>
                  <a:lnTo>
                    <a:pt x="1193117" y="26066"/>
                  </a:lnTo>
                  <a:lnTo>
                    <a:pt x="1164818" y="6996"/>
                  </a:lnTo>
                  <a:lnTo>
                    <a:pt x="1130173" y="0"/>
                  </a:lnTo>
                  <a:close/>
                </a:path>
              </a:pathLst>
            </a:custGeom>
            <a:solidFill>
              <a:srgbClr val="DBA26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5786501" y="3966083"/>
              <a:ext cx="1219200" cy="533400"/>
            </a:xfrm>
            <a:custGeom>
              <a:rect b="b" l="l" r="r" t="t"/>
              <a:pathLst>
                <a:path extrusionOk="0" h="533400" w="1219200">
                  <a:moveTo>
                    <a:pt x="0" y="88900"/>
                  </a:moveTo>
                  <a:lnTo>
                    <a:pt x="6979" y="54328"/>
                  </a:lnTo>
                  <a:lnTo>
                    <a:pt x="26019" y="26066"/>
                  </a:lnTo>
                  <a:lnTo>
                    <a:pt x="54274" y="6996"/>
                  </a:lnTo>
                  <a:lnTo>
                    <a:pt x="88900" y="0"/>
                  </a:lnTo>
                  <a:lnTo>
                    <a:pt x="1130173" y="0"/>
                  </a:lnTo>
                  <a:lnTo>
                    <a:pt x="1164818" y="6996"/>
                  </a:lnTo>
                  <a:lnTo>
                    <a:pt x="1193117" y="26066"/>
                  </a:lnTo>
                  <a:lnTo>
                    <a:pt x="1212201" y="54328"/>
                  </a:lnTo>
                  <a:lnTo>
                    <a:pt x="1219200" y="88900"/>
                  </a:lnTo>
                  <a:lnTo>
                    <a:pt x="1219200" y="444373"/>
                  </a:lnTo>
                  <a:lnTo>
                    <a:pt x="1212201" y="478998"/>
                  </a:lnTo>
                  <a:lnTo>
                    <a:pt x="1193117" y="507253"/>
                  </a:lnTo>
                  <a:lnTo>
                    <a:pt x="1164818" y="526293"/>
                  </a:lnTo>
                  <a:lnTo>
                    <a:pt x="1130173" y="533273"/>
                  </a:lnTo>
                  <a:lnTo>
                    <a:pt x="88900" y="533273"/>
                  </a:lnTo>
                  <a:lnTo>
                    <a:pt x="54274" y="526293"/>
                  </a:lnTo>
                  <a:lnTo>
                    <a:pt x="26019" y="507253"/>
                  </a:lnTo>
                  <a:lnTo>
                    <a:pt x="6979" y="478998"/>
                  </a:lnTo>
                  <a:lnTo>
                    <a:pt x="0" y="444373"/>
                  </a:lnTo>
                  <a:lnTo>
                    <a:pt x="0" y="88900"/>
                  </a:lnTo>
                  <a:close/>
                </a:path>
              </a:pathLst>
            </a:custGeom>
            <a:noFill/>
            <a:ln cap="flat" cmpd="sng" w="9525">
              <a:solidFill>
                <a:srgbClr val="FFCE9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4" name="Google Shape;474;p31"/>
          <p:cNvSpPr txBox="1"/>
          <p:nvPr/>
        </p:nvSpPr>
        <p:spPr>
          <a:xfrm>
            <a:off x="6130972" y="3757952"/>
            <a:ext cx="790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baseline="-25000" i="0" lang="en-US" sz="30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𝐾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𝖳 </a:t>
            </a:r>
            <a:r>
              <a:rPr b="0" baseline="-25000" i="0" lang="en-US" sz="30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𝐻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𝖳</a:t>
            </a:r>
            <a:endParaRPr b="0" i="0" sz="15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75" name="Google Shape;475;p31"/>
          <p:cNvSpPr/>
          <p:nvPr/>
        </p:nvSpPr>
        <p:spPr>
          <a:xfrm>
            <a:off x="5105400" y="3275710"/>
            <a:ext cx="533400" cy="1219200"/>
          </a:xfrm>
          <a:custGeom>
            <a:rect b="b" l="l" r="r" t="t"/>
            <a:pathLst>
              <a:path extrusionOk="0" h="1219200" w="533400">
                <a:moveTo>
                  <a:pt x="444500" y="0"/>
                </a:moveTo>
                <a:lnTo>
                  <a:pt x="88900" y="0"/>
                </a:lnTo>
                <a:lnTo>
                  <a:pt x="54274" y="6996"/>
                </a:lnTo>
                <a:lnTo>
                  <a:pt x="26019" y="26066"/>
                </a:lnTo>
                <a:lnTo>
                  <a:pt x="6979" y="54328"/>
                </a:lnTo>
                <a:lnTo>
                  <a:pt x="0" y="88900"/>
                </a:lnTo>
                <a:lnTo>
                  <a:pt x="0" y="1130045"/>
                </a:lnTo>
                <a:lnTo>
                  <a:pt x="6979" y="1164617"/>
                </a:lnTo>
                <a:lnTo>
                  <a:pt x="26019" y="1192879"/>
                </a:lnTo>
                <a:lnTo>
                  <a:pt x="54274" y="1211949"/>
                </a:lnTo>
                <a:lnTo>
                  <a:pt x="88900" y="1218945"/>
                </a:lnTo>
                <a:lnTo>
                  <a:pt x="444500" y="1218945"/>
                </a:lnTo>
                <a:lnTo>
                  <a:pt x="479125" y="1211949"/>
                </a:lnTo>
                <a:lnTo>
                  <a:pt x="507380" y="1192879"/>
                </a:lnTo>
                <a:lnTo>
                  <a:pt x="526420" y="1164617"/>
                </a:lnTo>
                <a:lnTo>
                  <a:pt x="533400" y="1130045"/>
                </a:lnTo>
                <a:lnTo>
                  <a:pt x="533400" y="88900"/>
                </a:lnTo>
                <a:lnTo>
                  <a:pt x="526420" y="54328"/>
                </a:lnTo>
                <a:lnTo>
                  <a:pt x="507380" y="26066"/>
                </a:lnTo>
                <a:lnTo>
                  <a:pt x="479125" y="6996"/>
                </a:lnTo>
                <a:lnTo>
                  <a:pt x="444500" y="0"/>
                </a:lnTo>
                <a:close/>
              </a:path>
            </a:pathLst>
          </a:custGeom>
          <a:solidFill>
            <a:srgbClr val="B6D2C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31"/>
          <p:cNvSpPr txBox="1"/>
          <p:nvPr/>
        </p:nvSpPr>
        <p:spPr>
          <a:xfrm>
            <a:off x="5203825" y="3704653"/>
            <a:ext cx="352425" cy="334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𝑍𝑄</a:t>
            </a:r>
            <a:endParaRPr b="0" i="0" sz="20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77" name="Google Shape;477;p31"/>
          <p:cNvSpPr txBox="1"/>
          <p:nvPr/>
        </p:nvSpPr>
        <p:spPr>
          <a:xfrm>
            <a:off x="992505" y="3219132"/>
            <a:ext cx="3401060" cy="7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508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First, take the query-key dot products in one matrix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31"/>
          <p:cNvSpPr/>
          <p:nvPr/>
        </p:nvSpPr>
        <p:spPr>
          <a:xfrm>
            <a:off x="3196970" y="4006341"/>
            <a:ext cx="617220" cy="273685"/>
          </a:xfrm>
          <a:custGeom>
            <a:rect b="b" l="l" r="r" t="t"/>
            <a:pathLst>
              <a:path extrusionOk="0" h="273685" w="617220">
                <a:moveTo>
                  <a:pt x="529590" y="0"/>
                </a:moveTo>
                <a:lnTo>
                  <a:pt x="525653" y="11048"/>
                </a:lnTo>
                <a:lnTo>
                  <a:pt x="541490" y="17958"/>
                </a:lnTo>
                <a:lnTo>
                  <a:pt x="555101" y="27463"/>
                </a:lnTo>
                <a:lnTo>
                  <a:pt x="582765" y="71552"/>
                </a:lnTo>
                <a:lnTo>
                  <a:pt x="590773" y="111726"/>
                </a:lnTo>
                <a:lnTo>
                  <a:pt x="591819" y="135381"/>
                </a:lnTo>
                <a:lnTo>
                  <a:pt x="590817" y="159506"/>
                </a:lnTo>
                <a:lnTo>
                  <a:pt x="582765" y="201086"/>
                </a:lnTo>
                <a:lnTo>
                  <a:pt x="555117" y="245808"/>
                </a:lnTo>
                <a:lnTo>
                  <a:pt x="526161" y="262381"/>
                </a:lnTo>
                <a:lnTo>
                  <a:pt x="529590" y="273430"/>
                </a:lnTo>
                <a:lnTo>
                  <a:pt x="566928" y="255936"/>
                </a:lnTo>
                <a:lnTo>
                  <a:pt x="594359" y="225678"/>
                </a:lnTo>
                <a:lnTo>
                  <a:pt x="611219" y="185086"/>
                </a:lnTo>
                <a:lnTo>
                  <a:pt x="616839" y="136778"/>
                </a:lnTo>
                <a:lnTo>
                  <a:pt x="615449" y="112041"/>
                </a:lnTo>
                <a:lnTo>
                  <a:pt x="615432" y="111726"/>
                </a:lnTo>
                <a:lnTo>
                  <a:pt x="604140" y="67288"/>
                </a:lnTo>
                <a:lnTo>
                  <a:pt x="581757" y="31093"/>
                </a:lnTo>
                <a:lnTo>
                  <a:pt x="549423" y="7141"/>
                </a:lnTo>
                <a:lnTo>
                  <a:pt x="529590" y="0"/>
                </a:lnTo>
                <a:close/>
              </a:path>
              <a:path extrusionOk="0" h="273685" w="617220">
                <a:moveTo>
                  <a:pt x="87249" y="0"/>
                </a:moveTo>
                <a:lnTo>
                  <a:pt x="50022" y="17510"/>
                </a:lnTo>
                <a:lnTo>
                  <a:pt x="22606" y="47878"/>
                </a:lnTo>
                <a:lnTo>
                  <a:pt x="5683" y="88566"/>
                </a:lnTo>
                <a:lnTo>
                  <a:pt x="79" y="135381"/>
                </a:lnTo>
                <a:lnTo>
                  <a:pt x="0" y="136778"/>
                </a:lnTo>
                <a:lnTo>
                  <a:pt x="5619" y="185086"/>
                </a:lnTo>
                <a:lnTo>
                  <a:pt x="22479" y="225678"/>
                </a:lnTo>
                <a:lnTo>
                  <a:pt x="49958" y="255936"/>
                </a:lnTo>
                <a:lnTo>
                  <a:pt x="87249" y="273430"/>
                </a:lnTo>
                <a:lnTo>
                  <a:pt x="90678" y="262381"/>
                </a:lnTo>
                <a:lnTo>
                  <a:pt x="75152" y="255428"/>
                </a:lnTo>
                <a:lnTo>
                  <a:pt x="61721" y="245808"/>
                </a:lnTo>
                <a:lnTo>
                  <a:pt x="34073" y="201086"/>
                </a:lnTo>
                <a:lnTo>
                  <a:pt x="26021" y="159506"/>
                </a:lnTo>
                <a:lnTo>
                  <a:pt x="25018" y="135381"/>
                </a:lnTo>
                <a:lnTo>
                  <a:pt x="26021" y="112041"/>
                </a:lnTo>
                <a:lnTo>
                  <a:pt x="34073" y="71552"/>
                </a:lnTo>
                <a:lnTo>
                  <a:pt x="61833" y="27463"/>
                </a:lnTo>
                <a:lnTo>
                  <a:pt x="91186" y="11048"/>
                </a:lnTo>
                <a:lnTo>
                  <a:pt x="872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31"/>
          <p:cNvSpPr txBox="1"/>
          <p:nvPr/>
        </p:nvSpPr>
        <p:spPr>
          <a:xfrm>
            <a:off x="992505" y="3924617"/>
            <a:ext cx="2726055" cy="3803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multiplication: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𝑍𝑄	𝐻𝐾</a:t>
            </a:r>
            <a:endParaRPr b="0" i="0" sz="23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80" name="Google Shape;480;p31"/>
          <p:cNvSpPr txBox="1"/>
          <p:nvPr/>
        </p:nvSpPr>
        <p:spPr>
          <a:xfrm>
            <a:off x="3828796" y="3893756"/>
            <a:ext cx="18034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𝖳</a:t>
            </a:r>
            <a:endParaRPr b="0" i="0" sz="17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81" name="Google Shape;481;p31"/>
          <p:cNvSpPr txBox="1"/>
          <p:nvPr/>
        </p:nvSpPr>
        <p:spPr>
          <a:xfrm>
            <a:off x="1062355" y="5044503"/>
            <a:ext cx="2737485" cy="14293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5080" rtl="0" algn="l">
              <a:lnSpc>
                <a:spcPct val="99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Next, softmax, and compute the weighted average with another matrix multiplication.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31"/>
          <p:cNvSpPr/>
          <p:nvPr/>
        </p:nvSpPr>
        <p:spPr>
          <a:xfrm>
            <a:off x="5572125" y="5132578"/>
            <a:ext cx="1323975" cy="1209675"/>
          </a:xfrm>
          <a:custGeom>
            <a:rect b="b" l="l" r="r" t="t"/>
            <a:pathLst>
              <a:path extrusionOk="0" h="1209675" w="1323975">
                <a:moveTo>
                  <a:pt x="1122299" y="0"/>
                </a:moveTo>
                <a:lnTo>
                  <a:pt x="201675" y="0"/>
                </a:lnTo>
                <a:lnTo>
                  <a:pt x="155434" y="5326"/>
                </a:lnTo>
                <a:lnTo>
                  <a:pt x="112985" y="20499"/>
                </a:lnTo>
                <a:lnTo>
                  <a:pt x="75539" y="44307"/>
                </a:lnTo>
                <a:lnTo>
                  <a:pt x="44307" y="75539"/>
                </a:lnTo>
                <a:lnTo>
                  <a:pt x="20499" y="112985"/>
                </a:lnTo>
                <a:lnTo>
                  <a:pt x="5326" y="155434"/>
                </a:lnTo>
                <a:lnTo>
                  <a:pt x="0" y="201676"/>
                </a:lnTo>
                <a:lnTo>
                  <a:pt x="0" y="1007859"/>
                </a:lnTo>
                <a:lnTo>
                  <a:pt x="5326" y="1054074"/>
                </a:lnTo>
                <a:lnTo>
                  <a:pt x="20499" y="1096499"/>
                </a:lnTo>
                <a:lnTo>
                  <a:pt x="44307" y="1133924"/>
                </a:lnTo>
                <a:lnTo>
                  <a:pt x="75539" y="1165138"/>
                </a:lnTo>
                <a:lnTo>
                  <a:pt x="112985" y="1188933"/>
                </a:lnTo>
                <a:lnTo>
                  <a:pt x="155434" y="1204097"/>
                </a:lnTo>
                <a:lnTo>
                  <a:pt x="201675" y="1209421"/>
                </a:lnTo>
                <a:lnTo>
                  <a:pt x="1122299" y="1209421"/>
                </a:lnTo>
                <a:lnTo>
                  <a:pt x="1168540" y="1204097"/>
                </a:lnTo>
                <a:lnTo>
                  <a:pt x="1210989" y="1188933"/>
                </a:lnTo>
                <a:lnTo>
                  <a:pt x="1248435" y="1165138"/>
                </a:lnTo>
                <a:lnTo>
                  <a:pt x="1279667" y="1133924"/>
                </a:lnTo>
                <a:lnTo>
                  <a:pt x="1303475" y="1096499"/>
                </a:lnTo>
                <a:lnTo>
                  <a:pt x="1318648" y="1054074"/>
                </a:lnTo>
                <a:lnTo>
                  <a:pt x="1323975" y="1007859"/>
                </a:lnTo>
                <a:lnTo>
                  <a:pt x="1323975" y="201676"/>
                </a:lnTo>
                <a:lnTo>
                  <a:pt x="1318648" y="155434"/>
                </a:lnTo>
                <a:lnTo>
                  <a:pt x="1303475" y="112985"/>
                </a:lnTo>
                <a:lnTo>
                  <a:pt x="1279667" y="75539"/>
                </a:lnTo>
                <a:lnTo>
                  <a:pt x="1248435" y="44307"/>
                </a:lnTo>
                <a:lnTo>
                  <a:pt x="1210989" y="20499"/>
                </a:lnTo>
                <a:lnTo>
                  <a:pt x="1168540" y="5326"/>
                </a:lnTo>
                <a:lnTo>
                  <a:pt x="1122299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31"/>
          <p:cNvSpPr txBox="1"/>
          <p:nvPr/>
        </p:nvSpPr>
        <p:spPr>
          <a:xfrm>
            <a:off x="5693028" y="5558154"/>
            <a:ext cx="1120775" cy="334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𝑍𝑄𝐾</a:t>
            </a:r>
            <a:r>
              <a:rPr b="0" baseline="30000" i="0" lang="en-US" sz="22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𝖳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𝐻</a:t>
            </a:r>
            <a:r>
              <a:rPr b="0" baseline="30000" i="0" lang="en-US" sz="22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𝖳</a:t>
            </a:r>
            <a:endParaRPr b="0" baseline="30000" i="0" sz="225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84" name="Google Shape;484;p31"/>
          <p:cNvSpPr txBox="1"/>
          <p:nvPr/>
        </p:nvSpPr>
        <p:spPr>
          <a:xfrm>
            <a:off x="4491609" y="5500370"/>
            <a:ext cx="977900" cy="357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Arial"/>
              <a:buNone/>
            </a:pPr>
            <a:r>
              <a:rPr b="0" i="0" lang="en-US" sz="21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softmax</a:t>
            </a:r>
            <a:endParaRPr b="0" i="0" sz="215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485" name="Google Shape;485;p31"/>
          <p:cNvGrpSpPr/>
          <p:nvPr/>
        </p:nvGrpSpPr>
        <p:grpSpPr>
          <a:xfrm>
            <a:off x="5438775" y="5086413"/>
            <a:ext cx="2190750" cy="1376299"/>
            <a:chOff x="5438775" y="5086413"/>
            <a:chExt cx="2190750" cy="1376299"/>
          </a:xfrm>
        </p:grpSpPr>
        <p:pic>
          <p:nvPicPr>
            <p:cNvPr id="486" name="Google Shape;486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438775" y="5086413"/>
              <a:ext cx="223837" cy="13572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7" name="Google Shape;487;p31"/>
            <p:cNvSpPr/>
            <p:nvPr/>
          </p:nvSpPr>
          <p:spPr>
            <a:xfrm>
              <a:off x="5510276" y="5137404"/>
              <a:ext cx="104775" cy="1219200"/>
            </a:xfrm>
            <a:custGeom>
              <a:rect b="b" l="l" r="r" t="t"/>
              <a:pathLst>
                <a:path extrusionOk="0" h="1219200" w="104775">
                  <a:moveTo>
                    <a:pt x="104648" y="1218882"/>
                  </a:moveTo>
                  <a:lnTo>
                    <a:pt x="42848" y="1181687"/>
                  </a:lnTo>
                  <a:lnTo>
                    <a:pt x="20194" y="1139957"/>
                  </a:lnTo>
                  <a:lnTo>
                    <a:pt x="5336" y="1087039"/>
                  </a:lnTo>
                  <a:lnTo>
                    <a:pt x="0" y="1026109"/>
                  </a:lnTo>
                  <a:lnTo>
                    <a:pt x="0" y="192786"/>
                  </a:lnTo>
                  <a:lnTo>
                    <a:pt x="5336" y="131868"/>
                  </a:lnTo>
                  <a:lnTo>
                    <a:pt x="20194" y="78949"/>
                  </a:lnTo>
                  <a:lnTo>
                    <a:pt x="42848" y="37209"/>
                  </a:lnTo>
                  <a:lnTo>
                    <a:pt x="71575" y="9832"/>
                  </a:lnTo>
                  <a:lnTo>
                    <a:pt x="104648" y="0"/>
                  </a:lnTo>
                </a:path>
              </a:pathLst>
            </a:cu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8" name="Google Shape;488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810375" y="5105463"/>
              <a:ext cx="223837" cy="13572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9" name="Google Shape;489;p31"/>
            <p:cNvSpPr/>
            <p:nvPr/>
          </p:nvSpPr>
          <p:spPr>
            <a:xfrm>
              <a:off x="6862825" y="5156454"/>
              <a:ext cx="104775" cy="1219200"/>
            </a:xfrm>
            <a:custGeom>
              <a:rect b="b" l="l" r="r" t="t"/>
              <a:pathLst>
                <a:path extrusionOk="0" h="1219200" w="104775">
                  <a:moveTo>
                    <a:pt x="0" y="0"/>
                  </a:moveTo>
                  <a:lnTo>
                    <a:pt x="61843" y="37173"/>
                  </a:lnTo>
                  <a:lnTo>
                    <a:pt x="84536" y="78894"/>
                  </a:lnTo>
                  <a:lnTo>
                    <a:pt x="99425" y="131819"/>
                  </a:lnTo>
                  <a:lnTo>
                    <a:pt x="104775" y="192786"/>
                  </a:lnTo>
                  <a:lnTo>
                    <a:pt x="104775" y="1026109"/>
                  </a:lnTo>
                  <a:lnTo>
                    <a:pt x="99425" y="1087038"/>
                  </a:lnTo>
                  <a:lnTo>
                    <a:pt x="84536" y="1139953"/>
                  </a:lnTo>
                  <a:lnTo>
                    <a:pt x="61843" y="1181679"/>
                  </a:lnTo>
                  <a:lnTo>
                    <a:pt x="33086" y="1209043"/>
                  </a:lnTo>
                  <a:lnTo>
                    <a:pt x="0" y="1218869"/>
                  </a:lnTo>
                </a:path>
              </a:pathLst>
            </a:cu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7096125" y="5151628"/>
              <a:ext cx="533400" cy="1219200"/>
            </a:xfrm>
            <a:custGeom>
              <a:rect b="b" l="l" r="r" t="t"/>
              <a:pathLst>
                <a:path extrusionOk="0" h="1219200" w="533400">
                  <a:moveTo>
                    <a:pt x="444500" y="0"/>
                  </a:moveTo>
                  <a:lnTo>
                    <a:pt x="88900" y="0"/>
                  </a:lnTo>
                  <a:lnTo>
                    <a:pt x="54274" y="6996"/>
                  </a:lnTo>
                  <a:lnTo>
                    <a:pt x="26019" y="26066"/>
                  </a:lnTo>
                  <a:lnTo>
                    <a:pt x="6979" y="54328"/>
                  </a:lnTo>
                  <a:lnTo>
                    <a:pt x="0" y="88900"/>
                  </a:lnTo>
                  <a:lnTo>
                    <a:pt x="0" y="1130058"/>
                  </a:lnTo>
                  <a:lnTo>
                    <a:pt x="6979" y="1164653"/>
                  </a:lnTo>
                  <a:lnTo>
                    <a:pt x="26019" y="1192903"/>
                  </a:lnTo>
                  <a:lnTo>
                    <a:pt x="54274" y="1211949"/>
                  </a:lnTo>
                  <a:lnTo>
                    <a:pt x="88900" y="1218933"/>
                  </a:lnTo>
                  <a:lnTo>
                    <a:pt x="444500" y="1218933"/>
                  </a:lnTo>
                  <a:lnTo>
                    <a:pt x="479125" y="1211949"/>
                  </a:lnTo>
                  <a:lnTo>
                    <a:pt x="507380" y="1192903"/>
                  </a:lnTo>
                  <a:lnTo>
                    <a:pt x="526420" y="1164653"/>
                  </a:lnTo>
                  <a:lnTo>
                    <a:pt x="533400" y="1130058"/>
                  </a:lnTo>
                  <a:lnTo>
                    <a:pt x="533400" y="88900"/>
                  </a:lnTo>
                  <a:lnTo>
                    <a:pt x="526420" y="54328"/>
                  </a:lnTo>
                  <a:lnTo>
                    <a:pt x="507380" y="26066"/>
                  </a:lnTo>
                  <a:lnTo>
                    <a:pt x="479125" y="6996"/>
                  </a:lnTo>
                  <a:lnTo>
                    <a:pt x="444500" y="0"/>
                  </a:lnTo>
                  <a:close/>
                </a:path>
              </a:pathLst>
            </a:custGeom>
            <a:solidFill>
              <a:srgbClr val="F1A9A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1" name="Google Shape;491;p31"/>
          <p:cNvSpPr txBox="1"/>
          <p:nvPr/>
        </p:nvSpPr>
        <p:spPr>
          <a:xfrm>
            <a:off x="7190105" y="5581967"/>
            <a:ext cx="361950" cy="334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𝐻𝑉</a:t>
            </a:r>
            <a:endParaRPr b="0" i="0" sz="20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92" name="Google Shape;492;p31"/>
          <p:cNvSpPr/>
          <p:nvPr/>
        </p:nvSpPr>
        <p:spPr>
          <a:xfrm>
            <a:off x="6238494" y="4499228"/>
            <a:ext cx="1930400" cy="638175"/>
          </a:xfrm>
          <a:custGeom>
            <a:rect b="b" l="l" r="r" t="t"/>
            <a:pathLst>
              <a:path extrusionOk="0" h="638175" w="1930400">
                <a:moveTo>
                  <a:pt x="0" y="552958"/>
                </a:moveTo>
                <a:lnTo>
                  <a:pt x="5206" y="637921"/>
                </a:lnTo>
                <a:lnTo>
                  <a:pt x="70103" y="582803"/>
                </a:lnTo>
                <a:lnTo>
                  <a:pt x="67717" y="581787"/>
                </a:lnTo>
                <a:lnTo>
                  <a:pt x="34289" y="581787"/>
                </a:lnTo>
                <a:lnTo>
                  <a:pt x="25907" y="577342"/>
                </a:lnTo>
                <a:lnTo>
                  <a:pt x="31586" y="566653"/>
                </a:lnTo>
                <a:lnTo>
                  <a:pt x="31693" y="566450"/>
                </a:lnTo>
                <a:lnTo>
                  <a:pt x="0" y="552958"/>
                </a:lnTo>
                <a:close/>
              </a:path>
              <a:path extrusionOk="0" h="638175" w="1930400">
                <a:moveTo>
                  <a:pt x="31693" y="566450"/>
                </a:moveTo>
                <a:lnTo>
                  <a:pt x="25907" y="577342"/>
                </a:lnTo>
                <a:lnTo>
                  <a:pt x="34289" y="581787"/>
                </a:lnTo>
                <a:lnTo>
                  <a:pt x="40506" y="570202"/>
                </a:lnTo>
                <a:lnTo>
                  <a:pt x="31693" y="566450"/>
                </a:lnTo>
                <a:close/>
              </a:path>
              <a:path extrusionOk="0" h="638175" w="1930400">
                <a:moveTo>
                  <a:pt x="40506" y="570202"/>
                </a:moveTo>
                <a:lnTo>
                  <a:pt x="34289" y="581787"/>
                </a:lnTo>
                <a:lnTo>
                  <a:pt x="67717" y="581787"/>
                </a:lnTo>
                <a:lnTo>
                  <a:pt x="40506" y="570202"/>
                </a:lnTo>
                <a:close/>
              </a:path>
              <a:path extrusionOk="0" h="638175" w="1930400">
                <a:moveTo>
                  <a:pt x="1363554" y="279250"/>
                </a:moveTo>
                <a:lnTo>
                  <a:pt x="1316989" y="286893"/>
                </a:lnTo>
                <a:lnTo>
                  <a:pt x="1274572" y="293116"/>
                </a:lnTo>
                <a:lnTo>
                  <a:pt x="1231519" y="298577"/>
                </a:lnTo>
                <a:lnTo>
                  <a:pt x="1187957" y="303149"/>
                </a:lnTo>
                <a:lnTo>
                  <a:pt x="1143888" y="307086"/>
                </a:lnTo>
                <a:lnTo>
                  <a:pt x="1099565" y="310261"/>
                </a:lnTo>
                <a:lnTo>
                  <a:pt x="1054988" y="312420"/>
                </a:lnTo>
                <a:lnTo>
                  <a:pt x="1010030" y="313817"/>
                </a:lnTo>
                <a:lnTo>
                  <a:pt x="920241" y="314833"/>
                </a:lnTo>
                <a:lnTo>
                  <a:pt x="875156" y="316103"/>
                </a:lnTo>
                <a:lnTo>
                  <a:pt x="830452" y="318389"/>
                </a:lnTo>
                <a:lnTo>
                  <a:pt x="785876" y="321437"/>
                </a:lnTo>
                <a:lnTo>
                  <a:pt x="741679" y="325374"/>
                </a:lnTo>
                <a:lnTo>
                  <a:pt x="697864" y="330200"/>
                </a:lnTo>
                <a:lnTo>
                  <a:pt x="654557" y="335661"/>
                </a:lnTo>
                <a:lnTo>
                  <a:pt x="612012" y="341757"/>
                </a:lnTo>
                <a:lnTo>
                  <a:pt x="570102" y="348742"/>
                </a:lnTo>
                <a:lnTo>
                  <a:pt x="528954" y="356235"/>
                </a:lnTo>
                <a:lnTo>
                  <a:pt x="488696" y="364490"/>
                </a:lnTo>
                <a:lnTo>
                  <a:pt x="449452" y="373380"/>
                </a:lnTo>
                <a:lnTo>
                  <a:pt x="411099" y="382778"/>
                </a:lnTo>
                <a:lnTo>
                  <a:pt x="374141" y="392684"/>
                </a:lnTo>
                <a:lnTo>
                  <a:pt x="303656" y="414147"/>
                </a:lnTo>
                <a:lnTo>
                  <a:pt x="238886" y="437642"/>
                </a:lnTo>
                <a:lnTo>
                  <a:pt x="180339" y="462661"/>
                </a:lnTo>
                <a:lnTo>
                  <a:pt x="128777" y="489204"/>
                </a:lnTo>
                <a:lnTo>
                  <a:pt x="84835" y="517017"/>
                </a:lnTo>
                <a:lnTo>
                  <a:pt x="49402" y="545846"/>
                </a:lnTo>
                <a:lnTo>
                  <a:pt x="31693" y="566450"/>
                </a:lnTo>
                <a:lnTo>
                  <a:pt x="40506" y="570202"/>
                </a:lnTo>
                <a:lnTo>
                  <a:pt x="42194" y="567055"/>
                </a:lnTo>
                <a:lnTo>
                  <a:pt x="42036" y="567055"/>
                </a:lnTo>
                <a:lnTo>
                  <a:pt x="42410" y="566653"/>
                </a:lnTo>
                <a:lnTo>
                  <a:pt x="42468" y="566450"/>
                </a:lnTo>
                <a:lnTo>
                  <a:pt x="42671" y="566166"/>
                </a:lnTo>
                <a:lnTo>
                  <a:pt x="42863" y="566166"/>
                </a:lnTo>
                <a:lnTo>
                  <a:pt x="48649" y="559943"/>
                </a:lnTo>
                <a:lnTo>
                  <a:pt x="54729" y="553854"/>
                </a:lnTo>
                <a:lnTo>
                  <a:pt x="55458" y="553212"/>
                </a:lnTo>
                <a:lnTo>
                  <a:pt x="55625" y="552958"/>
                </a:lnTo>
                <a:lnTo>
                  <a:pt x="63869" y="545846"/>
                </a:lnTo>
                <a:lnTo>
                  <a:pt x="71615" y="539062"/>
                </a:lnTo>
                <a:lnTo>
                  <a:pt x="91084" y="524361"/>
                </a:lnTo>
                <a:lnTo>
                  <a:pt x="133476" y="497586"/>
                </a:lnTo>
                <a:lnTo>
                  <a:pt x="184276" y="471297"/>
                </a:lnTo>
                <a:lnTo>
                  <a:pt x="242116" y="446538"/>
                </a:lnTo>
                <a:lnTo>
                  <a:pt x="242298" y="446538"/>
                </a:lnTo>
                <a:lnTo>
                  <a:pt x="273684" y="434594"/>
                </a:lnTo>
                <a:lnTo>
                  <a:pt x="306577" y="423291"/>
                </a:lnTo>
                <a:lnTo>
                  <a:pt x="340710" y="412373"/>
                </a:lnTo>
                <a:lnTo>
                  <a:pt x="340979" y="412373"/>
                </a:lnTo>
                <a:lnTo>
                  <a:pt x="376554" y="401828"/>
                </a:lnTo>
                <a:lnTo>
                  <a:pt x="413511" y="392049"/>
                </a:lnTo>
                <a:lnTo>
                  <a:pt x="450719" y="382778"/>
                </a:lnTo>
                <a:lnTo>
                  <a:pt x="451055" y="382778"/>
                </a:lnTo>
                <a:lnTo>
                  <a:pt x="490600" y="373761"/>
                </a:lnTo>
                <a:lnTo>
                  <a:pt x="530732" y="365633"/>
                </a:lnTo>
                <a:lnTo>
                  <a:pt x="571753" y="358013"/>
                </a:lnTo>
                <a:lnTo>
                  <a:pt x="613409" y="351282"/>
                </a:lnTo>
                <a:lnTo>
                  <a:pt x="655827" y="345059"/>
                </a:lnTo>
                <a:lnTo>
                  <a:pt x="698880" y="339598"/>
                </a:lnTo>
                <a:lnTo>
                  <a:pt x="742569" y="334899"/>
                </a:lnTo>
                <a:lnTo>
                  <a:pt x="786510" y="330962"/>
                </a:lnTo>
                <a:lnTo>
                  <a:pt x="830960" y="327914"/>
                </a:lnTo>
                <a:lnTo>
                  <a:pt x="875537" y="325628"/>
                </a:lnTo>
                <a:lnTo>
                  <a:pt x="920369" y="324358"/>
                </a:lnTo>
                <a:lnTo>
                  <a:pt x="1010284" y="323342"/>
                </a:lnTo>
                <a:lnTo>
                  <a:pt x="1055242" y="321945"/>
                </a:lnTo>
                <a:lnTo>
                  <a:pt x="1100074" y="319786"/>
                </a:lnTo>
                <a:lnTo>
                  <a:pt x="1144651" y="316611"/>
                </a:lnTo>
                <a:lnTo>
                  <a:pt x="1188847" y="312674"/>
                </a:lnTo>
                <a:lnTo>
                  <a:pt x="1232661" y="307975"/>
                </a:lnTo>
                <a:lnTo>
                  <a:pt x="1275841" y="302514"/>
                </a:lnTo>
                <a:lnTo>
                  <a:pt x="1318386" y="296418"/>
                </a:lnTo>
                <a:lnTo>
                  <a:pt x="1360297" y="289433"/>
                </a:lnTo>
                <a:lnTo>
                  <a:pt x="1401445" y="281813"/>
                </a:lnTo>
                <a:lnTo>
                  <a:pt x="1409756" y="280134"/>
                </a:lnTo>
                <a:lnTo>
                  <a:pt x="1358791" y="280134"/>
                </a:lnTo>
                <a:lnTo>
                  <a:pt x="1363554" y="279250"/>
                </a:lnTo>
                <a:close/>
              </a:path>
              <a:path extrusionOk="0" h="638175" w="1930400">
                <a:moveTo>
                  <a:pt x="42410" y="566653"/>
                </a:moveTo>
                <a:lnTo>
                  <a:pt x="42036" y="567055"/>
                </a:lnTo>
                <a:lnTo>
                  <a:pt x="42194" y="567055"/>
                </a:lnTo>
                <a:lnTo>
                  <a:pt x="42410" y="566653"/>
                </a:lnTo>
                <a:close/>
              </a:path>
              <a:path extrusionOk="0" h="638175" w="1930400">
                <a:moveTo>
                  <a:pt x="42671" y="566166"/>
                </a:moveTo>
                <a:lnTo>
                  <a:pt x="42323" y="566653"/>
                </a:lnTo>
                <a:lnTo>
                  <a:pt x="42598" y="566450"/>
                </a:lnTo>
                <a:lnTo>
                  <a:pt x="42671" y="566166"/>
                </a:lnTo>
                <a:close/>
              </a:path>
              <a:path extrusionOk="0" h="638175" w="1930400">
                <a:moveTo>
                  <a:pt x="42863" y="566166"/>
                </a:moveTo>
                <a:lnTo>
                  <a:pt x="42671" y="566166"/>
                </a:lnTo>
                <a:lnTo>
                  <a:pt x="42519" y="566450"/>
                </a:lnTo>
                <a:lnTo>
                  <a:pt x="42863" y="566166"/>
                </a:lnTo>
                <a:close/>
              </a:path>
              <a:path extrusionOk="0" h="638175" w="1930400">
                <a:moveTo>
                  <a:pt x="215367" y="457494"/>
                </a:moveTo>
                <a:lnTo>
                  <a:pt x="212133" y="458818"/>
                </a:lnTo>
                <a:lnTo>
                  <a:pt x="212385" y="458818"/>
                </a:lnTo>
                <a:lnTo>
                  <a:pt x="215367" y="457494"/>
                </a:lnTo>
                <a:close/>
              </a:path>
              <a:path extrusionOk="0" h="638175" w="1930400">
                <a:moveTo>
                  <a:pt x="242298" y="446538"/>
                </a:moveTo>
                <a:lnTo>
                  <a:pt x="242116" y="446538"/>
                </a:lnTo>
                <a:lnTo>
                  <a:pt x="239703" y="447526"/>
                </a:lnTo>
                <a:lnTo>
                  <a:pt x="242298" y="446538"/>
                </a:lnTo>
                <a:close/>
              </a:path>
              <a:path extrusionOk="0" h="638175" w="1930400">
                <a:moveTo>
                  <a:pt x="340979" y="412373"/>
                </a:moveTo>
                <a:lnTo>
                  <a:pt x="340710" y="412373"/>
                </a:lnTo>
                <a:lnTo>
                  <a:pt x="337307" y="413462"/>
                </a:lnTo>
                <a:lnTo>
                  <a:pt x="340979" y="412373"/>
                </a:lnTo>
                <a:close/>
              </a:path>
              <a:path extrusionOk="0" h="638175" w="1930400">
                <a:moveTo>
                  <a:pt x="451055" y="382778"/>
                </a:moveTo>
                <a:lnTo>
                  <a:pt x="450719" y="382778"/>
                </a:lnTo>
                <a:lnTo>
                  <a:pt x="447104" y="383678"/>
                </a:lnTo>
                <a:lnTo>
                  <a:pt x="451055" y="382778"/>
                </a:lnTo>
                <a:close/>
              </a:path>
              <a:path extrusionOk="0" h="638175" w="1930400">
                <a:moveTo>
                  <a:pt x="1482707" y="254674"/>
                </a:moveTo>
                <a:lnTo>
                  <a:pt x="1439799" y="264287"/>
                </a:lnTo>
                <a:lnTo>
                  <a:pt x="1399666" y="272542"/>
                </a:lnTo>
                <a:lnTo>
                  <a:pt x="1358791" y="280134"/>
                </a:lnTo>
                <a:lnTo>
                  <a:pt x="1409756" y="280134"/>
                </a:lnTo>
                <a:lnTo>
                  <a:pt x="1441703" y="273685"/>
                </a:lnTo>
                <a:lnTo>
                  <a:pt x="1480947" y="264795"/>
                </a:lnTo>
                <a:lnTo>
                  <a:pt x="1518416" y="255613"/>
                </a:lnTo>
                <a:lnTo>
                  <a:pt x="1478937" y="255613"/>
                </a:lnTo>
                <a:lnTo>
                  <a:pt x="1482707" y="254674"/>
                </a:lnTo>
                <a:close/>
              </a:path>
              <a:path extrusionOk="0" h="638175" w="1930400">
                <a:moveTo>
                  <a:pt x="1922706" y="35433"/>
                </a:moveTo>
                <a:lnTo>
                  <a:pt x="1912492" y="35433"/>
                </a:lnTo>
                <a:lnTo>
                  <a:pt x="1912215" y="35737"/>
                </a:lnTo>
                <a:lnTo>
                  <a:pt x="1911684" y="37049"/>
                </a:lnTo>
                <a:lnTo>
                  <a:pt x="1908936" y="42545"/>
                </a:lnTo>
                <a:lnTo>
                  <a:pt x="1879947" y="80137"/>
                </a:lnTo>
                <a:lnTo>
                  <a:pt x="1840102" y="113284"/>
                </a:lnTo>
                <a:lnTo>
                  <a:pt x="1796631" y="140814"/>
                </a:lnTo>
                <a:lnTo>
                  <a:pt x="1746123" y="166878"/>
                </a:lnTo>
                <a:lnTo>
                  <a:pt x="1688210" y="191643"/>
                </a:lnTo>
                <a:lnTo>
                  <a:pt x="1623822" y="214884"/>
                </a:lnTo>
                <a:lnTo>
                  <a:pt x="1552588" y="236680"/>
                </a:lnTo>
                <a:lnTo>
                  <a:pt x="1478937" y="255613"/>
                </a:lnTo>
                <a:lnTo>
                  <a:pt x="1518489" y="255613"/>
                </a:lnTo>
                <a:lnTo>
                  <a:pt x="1556384" y="245491"/>
                </a:lnTo>
                <a:lnTo>
                  <a:pt x="1626742" y="224028"/>
                </a:lnTo>
                <a:lnTo>
                  <a:pt x="1691512" y="200533"/>
                </a:lnTo>
                <a:lnTo>
                  <a:pt x="1750186" y="175514"/>
                </a:lnTo>
                <a:lnTo>
                  <a:pt x="1801622" y="148971"/>
                </a:lnTo>
                <a:lnTo>
                  <a:pt x="1845563" y="121158"/>
                </a:lnTo>
                <a:lnTo>
                  <a:pt x="1881124" y="92329"/>
                </a:lnTo>
                <a:lnTo>
                  <a:pt x="1907666" y="62357"/>
                </a:lnTo>
                <a:lnTo>
                  <a:pt x="1921002" y="39497"/>
                </a:lnTo>
                <a:lnTo>
                  <a:pt x="1922706" y="35433"/>
                </a:lnTo>
                <a:close/>
              </a:path>
              <a:path extrusionOk="0" h="638175" w="1930400">
                <a:moveTo>
                  <a:pt x="1915818" y="26834"/>
                </a:moveTo>
                <a:lnTo>
                  <a:pt x="1912338" y="35433"/>
                </a:lnTo>
                <a:lnTo>
                  <a:pt x="1912215" y="35737"/>
                </a:lnTo>
                <a:lnTo>
                  <a:pt x="1912492" y="35433"/>
                </a:lnTo>
                <a:lnTo>
                  <a:pt x="1922706" y="35433"/>
                </a:lnTo>
                <a:lnTo>
                  <a:pt x="1924303" y="31623"/>
                </a:lnTo>
                <a:lnTo>
                  <a:pt x="1925253" y="28575"/>
                </a:lnTo>
                <a:lnTo>
                  <a:pt x="1915286" y="28575"/>
                </a:lnTo>
                <a:lnTo>
                  <a:pt x="1915818" y="26834"/>
                </a:lnTo>
                <a:close/>
              </a:path>
              <a:path extrusionOk="0" h="638175" w="1930400">
                <a:moveTo>
                  <a:pt x="1920494" y="0"/>
                </a:moveTo>
                <a:lnTo>
                  <a:pt x="1920132" y="6979"/>
                </a:lnTo>
                <a:lnTo>
                  <a:pt x="1920070" y="8128"/>
                </a:lnTo>
                <a:lnTo>
                  <a:pt x="1919156" y="14086"/>
                </a:lnTo>
                <a:lnTo>
                  <a:pt x="1919034" y="14885"/>
                </a:lnTo>
                <a:lnTo>
                  <a:pt x="1917539" y="21074"/>
                </a:lnTo>
                <a:lnTo>
                  <a:pt x="1917445" y="21466"/>
                </a:lnTo>
                <a:lnTo>
                  <a:pt x="1915393" y="28226"/>
                </a:lnTo>
                <a:lnTo>
                  <a:pt x="1915286" y="28575"/>
                </a:lnTo>
                <a:lnTo>
                  <a:pt x="1925253" y="28575"/>
                </a:lnTo>
                <a:lnTo>
                  <a:pt x="1926716" y="23876"/>
                </a:lnTo>
                <a:lnTo>
                  <a:pt x="1928495" y="16002"/>
                </a:lnTo>
                <a:lnTo>
                  <a:pt x="1929637" y="8128"/>
                </a:lnTo>
                <a:lnTo>
                  <a:pt x="1930019" y="381"/>
                </a:lnTo>
                <a:lnTo>
                  <a:pt x="192049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31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4" name="Google Shape;494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29625" y="2470722"/>
            <a:ext cx="3937251" cy="43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2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9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Outline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32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1" name="Google Shape;501;p32"/>
          <p:cNvSpPr txBox="1"/>
          <p:nvPr>
            <p:ph idx="1" type="body"/>
          </p:nvPr>
        </p:nvSpPr>
        <p:spPr>
          <a:xfrm>
            <a:off x="485457" y="1085786"/>
            <a:ext cx="7282180" cy="17805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075">
            <a:spAutoFit/>
          </a:bodyPr>
          <a:lstStyle/>
          <a:p>
            <a:pPr indent="-457200" lvl="0" marL="469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400"/>
              <a:buFont typeface="Calibri"/>
              <a:buAutoNum type="arabicPeriod"/>
            </a:pPr>
            <a:r>
              <a:rPr lang="en-US"/>
              <a:t>From recurrence (RNN) to attention-based NLP models</a:t>
            </a:r>
            <a:endParaRPr/>
          </a:p>
          <a:p>
            <a:pPr indent="-457200" lvl="0" marL="469900" rtl="0" algn="l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rgbClr val="8B1515"/>
              </a:buClr>
              <a:buSzPts val="2400"/>
              <a:buFont typeface="Calibri"/>
              <a:buAutoNum type="arabicPeriod"/>
            </a:pPr>
            <a:r>
              <a:rPr lang="en-US"/>
              <a:t>Introducing the Transformer model</a:t>
            </a:r>
            <a:endParaRPr/>
          </a:p>
          <a:p>
            <a:pPr indent="-457200" lvl="0" marL="469900" rtl="0" algn="l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rgbClr val="8B1515"/>
              </a:buClr>
              <a:buSzPts val="2400"/>
              <a:buFont typeface="Calibri"/>
              <a:buAutoNum type="arabicPeriod"/>
            </a:pPr>
            <a:r>
              <a:rPr lang="en-US">
                <a:solidFill>
                  <a:srgbClr val="000000"/>
                </a:solidFill>
              </a:rPr>
              <a:t>Great results with Transformers</a:t>
            </a:r>
            <a:endParaRPr/>
          </a:p>
          <a:p>
            <a:pPr indent="-457200" lvl="0" marL="469900" rtl="0" algn="l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rgbClr val="8B1515"/>
              </a:buClr>
              <a:buSzPts val="2400"/>
              <a:buFont typeface="Calibri"/>
              <a:buAutoNum type="arabicPeriod"/>
            </a:pPr>
            <a:r>
              <a:rPr lang="en-US"/>
              <a:t>Drawbacks and variants of Transformers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3"/>
          <p:cNvSpPr txBox="1"/>
          <p:nvPr>
            <p:ph type="ctrTitle"/>
          </p:nvPr>
        </p:nvSpPr>
        <p:spPr>
          <a:xfrm>
            <a:off x="485457" y="165036"/>
            <a:ext cx="5794375" cy="5403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Great Results with Transformers</a:t>
            </a:r>
            <a:endParaRPr/>
          </a:p>
        </p:txBody>
      </p:sp>
      <p:sp>
        <p:nvSpPr>
          <p:cNvPr id="507" name="Google Shape;507;p33"/>
          <p:cNvSpPr txBox="1"/>
          <p:nvPr/>
        </p:nvSpPr>
        <p:spPr>
          <a:xfrm>
            <a:off x="2225675" y="5701903"/>
            <a:ext cx="6686550" cy="6483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Not just better Machine	Also more efficient to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Translation BLEU scores	train!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33"/>
          <p:cNvSpPr txBox="1"/>
          <p:nvPr/>
        </p:nvSpPr>
        <p:spPr>
          <a:xfrm>
            <a:off x="485457" y="975677"/>
            <a:ext cx="7706359" cy="3803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8B1515"/>
                </a:solidFill>
                <a:latin typeface="Calibri"/>
                <a:ea typeface="Calibri"/>
                <a:cs typeface="Calibri"/>
                <a:sym typeface="Calibri"/>
              </a:rPr>
              <a:t>First, Machine Translation from the original Transformers paper!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9" name="Google Shape;509;p33"/>
          <p:cNvGrpSpPr/>
          <p:nvPr/>
        </p:nvGrpSpPr>
        <p:grpSpPr>
          <a:xfrm>
            <a:off x="538162" y="4651794"/>
            <a:ext cx="10925239" cy="1800225"/>
            <a:chOff x="538162" y="4651794"/>
            <a:chExt cx="10925239" cy="1800225"/>
          </a:xfrm>
        </p:grpSpPr>
        <p:sp>
          <p:nvSpPr>
            <p:cNvPr id="510" name="Google Shape;510;p33"/>
            <p:cNvSpPr/>
            <p:nvPr/>
          </p:nvSpPr>
          <p:spPr>
            <a:xfrm>
              <a:off x="538162" y="4651794"/>
              <a:ext cx="10896600" cy="1800225"/>
            </a:xfrm>
            <a:custGeom>
              <a:rect b="b" l="l" r="r" t="t"/>
              <a:pathLst>
                <a:path extrusionOk="0" h="1800225" w="10896600">
                  <a:moveTo>
                    <a:pt x="10896600" y="0"/>
                  </a:moveTo>
                  <a:lnTo>
                    <a:pt x="0" y="0"/>
                  </a:lnTo>
                  <a:lnTo>
                    <a:pt x="0" y="1799716"/>
                  </a:lnTo>
                  <a:lnTo>
                    <a:pt x="10896600" y="1799716"/>
                  </a:lnTo>
                  <a:lnTo>
                    <a:pt x="108966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33"/>
            <p:cNvSpPr/>
            <p:nvPr/>
          </p:nvSpPr>
          <p:spPr>
            <a:xfrm>
              <a:off x="538162" y="4651794"/>
              <a:ext cx="10896600" cy="1800225"/>
            </a:xfrm>
            <a:custGeom>
              <a:rect b="b" l="l" r="r" t="t"/>
              <a:pathLst>
                <a:path extrusionOk="0" h="1800225" w="10896600">
                  <a:moveTo>
                    <a:pt x="0" y="1799716"/>
                  </a:moveTo>
                  <a:lnTo>
                    <a:pt x="10896600" y="1799716"/>
                  </a:lnTo>
                  <a:lnTo>
                    <a:pt x="10896600" y="0"/>
                  </a:lnTo>
                  <a:lnTo>
                    <a:pt x="0" y="0"/>
                  </a:lnTo>
                  <a:lnTo>
                    <a:pt x="0" y="1799716"/>
                  </a:lnTo>
                  <a:close/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33"/>
            <p:cNvSpPr/>
            <p:nvPr/>
          </p:nvSpPr>
          <p:spPr>
            <a:xfrm>
              <a:off x="8082026" y="4699317"/>
              <a:ext cx="3381375" cy="1638300"/>
            </a:xfrm>
            <a:custGeom>
              <a:rect b="b" l="l" r="r" t="t"/>
              <a:pathLst>
                <a:path extrusionOk="0" h="1638300" w="3381375">
                  <a:moveTo>
                    <a:pt x="3381375" y="0"/>
                  </a:moveTo>
                  <a:lnTo>
                    <a:pt x="0" y="0"/>
                  </a:lnTo>
                  <a:lnTo>
                    <a:pt x="0" y="1637919"/>
                  </a:lnTo>
                  <a:lnTo>
                    <a:pt x="3381375" y="1637919"/>
                  </a:lnTo>
                  <a:lnTo>
                    <a:pt x="33813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33"/>
            <p:cNvSpPr/>
            <p:nvPr/>
          </p:nvSpPr>
          <p:spPr>
            <a:xfrm>
              <a:off x="8082026" y="4699317"/>
              <a:ext cx="3381375" cy="1638300"/>
            </a:xfrm>
            <a:custGeom>
              <a:rect b="b" l="l" r="r" t="t"/>
              <a:pathLst>
                <a:path extrusionOk="0" h="1638300" w="3381375">
                  <a:moveTo>
                    <a:pt x="0" y="1637919"/>
                  </a:moveTo>
                  <a:lnTo>
                    <a:pt x="3381375" y="1637919"/>
                  </a:lnTo>
                  <a:lnTo>
                    <a:pt x="3381375" y="0"/>
                  </a:lnTo>
                  <a:lnTo>
                    <a:pt x="0" y="0"/>
                  </a:lnTo>
                  <a:lnTo>
                    <a:pt x="0" y="1637919"/>
                  </a:lnTo>
                  <a:close/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33"/>
            <p:cNvSpPr/>
            <p:nvPr/>
          </p:nvSpPr>
          <p:spPr>
            <a:xfrm>
              <a:off x="5872098" y="5327853"/>
              <a:ext cx="5219700" cy="952500"/>
            </a:xfrm>
            <a:custGeom>
              <a:rect b="b" l="l" r="r" t="t"/>
              <a:pathLst>
                <a:path extrusionOk="0" h="952500" w="5219700">
                  <a:moveTo>
                    <a:pt x="5219700" y="0"/>
                  </a:moveTo>
                  <a:lnTo>
                    <a:pt x="0" y="0"/>
                  </a:lnTo>
                  <a:lnTo>
                    <a:pt x="0" y="952246"/>
                  </a:lnTo>
                  <a:lnTo>
                    <a:pt x="5219700" y="952246"/>
                  </a:lnTo>
                  <a:lnTo>
                    <a:pt x="5219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33"/>
            <p:cNvSpPr/>
            <p:nvPr/>
          </p:nvSpPr>
          <p:spPr>
            <a:xfrm>
              <a:off x="5872098" y="5327853"/>
              <a:ext cx="5219700" cy="952500"/>
            </a:xfrm>
            <a:custGeom>
              <a:rect b="b" l="l" r="r" t="t"/>
              <a:pathLst>
                <a:path extrusionOk="0" h="952500" w="5219700">
                  <a:moveTo>
                    <a:pt x="0" y="952246"/>
                  </a:moveTo>
                  <a:lnTo>
                    <a:pt x="5219700" y="952246"/>
                  </a:lnTo>
                  <a:lnTo>
                    <a:pt x="5219700" y="0"/>
                  </a:lnTo>
                  <a:lnTo>
                    <a:pt x="0" y="0"/>
                  </a:lnTo>
                  <a:lnTo>
                    <a:pt x="0" y="952246"/>
                  </a:lnTo>
                  <a:close/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6" name="Google Shape;516;p33"/>
          <p:cNvSpPr txBox="1"/>
          <p:nvPr/>
        </p:nvSpPr>
        <p:spPr>
          <a:xfrm>
            <a:off x="9383014" y="6428978"/>
            <a:ext cx="2569210" cy="321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2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[Vaswani et al., 2017]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33"/>
          <p:cNvSpPr txBox="1"/>
          <p:nvPr/>
        </p:nvSpPr>
        <p:spPr>
          <a:xfrm>
            <a:off x="763905" y="6480730"/>
            <a:ext cx="6042025" cy="283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[Test sets: WMT 2014 English-German and English-French]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33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9" name="Google Shape;51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2048" y="1626298"/>
            <a:ext cx="9630143" cy="4070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4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Great Results with Transformers</a:t>
            </a:r>
            <a:endParaRPr/>
          </a:p>
        </p:txBody>
      </p:sp>
      <p:sp>
        <p:nvSpPr>
          <p:cNvPr id="525" name="Google Shape;525;p34"/>
          <p:cNvSpPr txBox="1"/>
          <p:nvPr/>
        </p:nvSpPr>
        <p:spPr>
          <a:xfrm>
            <a:off x="5648578" y="4809553"/>
            <a:ext cx="3737610" cy="3803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7B92"/>
                </a:solidFill>
                <a:latin typeface="Calibri"/>
                <a:ea typeface="Calibri"/>
                <a:cs typeface="Calibri"/>
                <a:sym typeface="Calibri"/>
              </a:rPr>
              <a:t>Transformers all the way down.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34"/>
          <p:cNvSpPr txBox="1"/>
          <p:nvPr/>
        </p:nvSpPr>
        <p:spPr>
          <a:xfrm>
            <a:off x="485457" y="975677"/>
            <a:ext cx="3412490" cy="3803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8B1515"/>
                </a:solidFill>
                <a:latin typeface="Calibri"/>
                <a:ea typeface="Calibri"/>
                <a:cs typeface="Calibri"/>
                <a:sym typeface="Calibri"/>
              </a:rPr>
              <a:t>Next, document generation!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7" name="Google Shape;527;p34"/>
          <p:cNvGrpSpPr/>
          <p:nvPr/>
        </p:nvGrpSpPr>
        <p:grpSpPr>
          <a:xfrm>
            <a:off x="991019" y="1780667"/>
            <a:ext cx="9638881" cy="2956051"/>
            <a:chOff x="991019" y="1780667"/>
            <a:chExt cx="9638881" cy="2956051"/>
          </a:xfrm>
        </p:grpSpPr>
        <p:pic>
          <p:nvPicPr>
            <p:cNvPr id="528" name="Google Shape;528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85950" y="1780667"/>
              <a:ext cx="8743950" cy="23958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9" name="Google Shape;529;p34"/>
            <p:cNvSpPr/>
            <p:nvPr/>
          </p:nvSpPr>
          <p:spPr>
            <a:xfrm>
              <a:off x="991019" y="2642488"/>
              <a:ext cx="6405880" cy="2094230"/>
            </a:xfrm>
            <a:custGeom>
              <a:rect b="b" l="l" r="r" t="t"/>
              <a:pathLst>
                <a:path extrusionOk="0" h="2094229" w="6405880">
                  <a:moveTo>
                    <a:pt x="896708" y="85090"/>
                  </a:moveTo>
                  <a:lnTo>
                    <a:pt x="895489" y="56007"/>
                  </a:lnTo>
                  <a:lnTo>
                    <a:pt x="893152" y="0"/>
                  </a:lnTo>
                  <a:lnTo>
                    <a:pt x="827112" y="53848"/>
                  </a:lnTo>
                  <a:lnTo>
                    <a:pt x="857605" y="67551"/>
                  </a:lnTo>
                  <a:lnTo>
                    <a:pt x="0" y="1973834"/>
                  </a:lnTo>
                  <a:lnTo>
                    <a:pt x="8686" y="1977771"/>
                  </a:lnTo>
                  <a:lnTo>
                    <a:pt x="866216" y="71412"/>
                  </a:lnTo>
                  <a:lnTo>
                    <a:pt x="896708" y="85090"/>
                  </a:lnTo>
                  <a:close/>
                </a:path>
                <a:path extrusionOk="0" h="2094229" w="6405880">
                  <a:moveTo>
                    <a:pt x="6405334" y="1552194"/>
                  </a:moveTo>
                  <a:lnTo>
                    <a:pt x="6322911" y="1574038"/>
                  </a:lnTo>
                  <a:lnTo>
                    <a:pt x="6344996" y="1599082"/>
                  </a:lnTo>
                  <a:lnTo>
                    <a:pt x="5792432" y="2086610"/>
                  </a:lnTo>
                  <a:lnTo>
                    <a:pt x="5798655" y="2093722"/>
                  </a:lnTo>
                  <a:lnTo>
                    <a:pt x="6351308" y="1606232"/>
                  </a:lnTo>
                  <a:lnTo>
                    <a:pt x="6373330" y="1631188"/>
                  </a:lnTo>
                  <a:lnTo>
                    <a:pt x="6389738" y="1590675"/>
                  </a:lnTo>
                  <a:lnTo>
                    <a:pt x="6405334" y="15521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0" name="Google Shape;530;p34"/>
          <p:cNvSpPr txBox="1"/>
          <p:nvPr/>
        </p:nvSpPr>
        <p:spPr>
          <a:xfrm>
            <a:off x="337184" y="4716462"/>
            <a:ext cx="2021205" cy="3803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7B92"/>
                </a:solidFill>
                <a:latin typeface="Calibri"/>
                <a:ea typeface="Calibri"/>
                <a:cs typeface="Calibri"/>
                <a:sym typeface="Calibri"/>
              </a:rPr>
              <a:t>The old standard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34"/>
          <p:cNvSpPr txBox="1"/>
          <p:nvPr/>
        </p:nvSpPr>
        <p:spPr>
          <a:xfrm>
            <a:off x="7857743" y="6428978"/>
            <a:ext cx="4075429" cy="321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2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b="0" i="0" lang="en-US" sz="23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Liu et al., 2018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]; WikiSum dataset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34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5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Great Results with Transformers</a:t>
            </a:r>
            <a:endParaRPr/>
          </a:p>
        </p:txBody>
      </p:sp>
      <p:sp>
        <p:nvSpPr>
          <p:cNvPr id="538" name="Google Shape;538;p35"/>
          <p:cNvSpPr txBox="1"/>
          <p:nvPr/>
        </p:nvSpPr>
        <p:spPr>
          <a:xfrm>
            <a:off x="9383014" y="6355079"/>
            <a:ext cx="1936114" cy="3803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b="0" i="0" lang="en-US" sz="23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Liu et al., 2018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35"/>
          <p:cNvSpPr txBox="1"/>
          <p:nvPr/>
        </p:nvSpPr>
        <p:spPr>
          <a:xfrm>
            <a:off x="346075" y="975677"/>
            <a:ext cx="10243185" cy="2493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517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8B1515"/>
                </a:solidFill>
                <a:latin typeface="Calibri"/>
                <a:ea typeface="Calibri"/>
                <a:cs typeface="Calibri"/>
                <a:sym typeface="Calibri"/>
              </a:rPr>
              <a:t>Before too long, most Transformers results also included </a:t>
            </a:r>
            <a:r>
              <a:rPr b="1" i="0" lang="en-US" sz="2300" u="none" cap="none" strike="noStrike">
                <a:solidFill>
                  <a:srgbClr val="8B1515"/>
                </a:solidFill>
                <a:latin typeface="Calibri"/>
                <a:ea typeface="Calibri"/>
                <a:cs typeface="Calibri"/>
                <a:sym typeface="Calibri"/>
              </a:rPr>
              <a:t>pretraining</a:t>
            </a:r>
            <a:r>
              <a:rPr b="0" i="0" lang="en-US" sz="2300" u="none" cap="none" strike="noStrike">
                <a:solidFill>
                  <a:srgbClr val="8B1515"/>
                </a:solidFill>
                <a:latin typeface="Calibri"/>
                <a:ea typeface="Calibri"/>
                <a:cs typeface="Calibri"/>
                <a:sym typeface="Calibri"/>
              </a:rPr>
              <a:t>, a method we’ll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51765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8B1515"/>
                </a:solidFill>
                <a:latin typeface="Calibri"/>
                <a:ea typeface="Calibri"/>
                <a:cs typeface="Calibri"/>
                <a:sym typeface="Calibri"/>
              </a:rPr>
              <a:t>go over next.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51765" marR="0" rtl="0" algn="l">
              <a:lnSpc>
                <a:spcPct val="118695"/>
              </a:lnSpc>
              <a:spcBef>
                <a:spcPts val="545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8B1515"/>
                </a:solidFill>
                <a:latin typeface="Calibri"/>
                <a:ea typeface="Calibri"/>
                <a:cs typeface="Calibri"/>
                <a:sym typeface="Calibri"/>
              </a:rPr>
              <a:t>Transformers’ parallelizability allows for efficient pretraining, and have made them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51765" marR="0" rtl="0" algn="l">
              <a:lnSpc>
                <a:spcPct val="1186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8B1515"/>
                </a:solidFill>
                <a:latin typeface="Calibri"/>
                <a:ea typeface="Calibri"/>
                <a:cs typeface="Calibri"/>
                <a:sym typeface="Calibri"/>
              </a:rPr>
              <a:t>the de-facto standard.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31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7B92"/>
                </a:solidFill>
                <a:latin typeface="Calibri"/>
                <a:ea typeface="Calibri"/>
                <a:cs typeface="Calibri"/>
                <a:sym typeface="Calibri"/>
              </a:rPr>
              <a:t>On this popular aggregate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7B92"/>
                </a:solidFill>
                <a:latin typeface="Calibri"/>
                <a:ea typeface="Calibri"/>
                <a:cs typeface="Calibri"/>
                <a:sym typeface="Calibri"/>
              </a:rPr>
              <a:t>benchmark, for example: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0" name="Google Shape;54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1400" y="2742450"/>
            <a:ext cx="7772400" cy="306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3875" y="3780459"/>
            <a:ext cx="2533650" cy="676097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35"/>
          <p:cNvSpPr txBox="1"/>
          <p:nvPr/>
        </p:nvSpPr>
        <p:spPr>
          <a:xfrm>
            <a:off x="601980" y="4739576"/>
            <a:ext cx="2293620" cy="1076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400">
            <a:spAutoFit/>
          </a:bodyPr>
          <a:lstStyle/>
          <a:p>
            <a:pPr indent="0" lvl="0" marL="12700" marR="5080" rtl="0" algn="l">
              <a:lnSpc>
                <a:spcPct val="99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rgbClr val="007B92"/>
                </a:solidFill>
                <a:latin typeface="Calibri"/>
                <a:ea typeface="Calibri"/>
                <a:cs typeface="Calibri"/>
                <a:sym typeface="Calibri"/>
              </a:rPr>
              <a:t>All </a:t>
            </a:r>
            <a:r>
              <a:rPr b="0" i="0" lang="en-US" sz="2300" u="none" cap="none" strike="noStrike">
                <a:solidFill>
                  <a:srgbClr val="007B92"/>
                </a:solidFill>
                <a:latin typeface="Calibri"/>
                <a:ea typeface="Calibri"/>
                <a:cs typeface="Calibri"/>
                <a:sym typeface="Calibri"/>
              </a:rPr>
              <a:t>top models are Transformer (and pretraining)-based.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35"/>
          <p:cNvSpPr txBox="1"/>
          <p:nvPr/>
        </p:nvSpPr>
        <p:spPr>
          <a:xfrm>
            <a:off x="485457" y="6112274"/>
            <a:ext cx="6373495" cy="629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5550">
            <a:spAutoFit/>
          </a:bodyPr>
          <a:lstStyle/>
          <a:p>
            <a:pPr indent="0" lvl="0" marL="5651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rgbClr val="007B92"/>
                </a:solidFill>
                <a:latin typeface="Calibri"/>
                <a:ea typeface="Calibri"/>
                <a:cs typeface="Calibri"/>
                <a:sym typeface="Calibri"/>
              </a:rPr>
              <a:t>More results Thursday when we discuss pretraining.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39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6"/>
          <p:cNvSpPr txBox="1"/>
          <p:nvPr/>
        </p:nvSpPr>
        <p:spPr>
          <a:xfrm>
            <a:off x="900837" y="1071042"/>
            <a:ext cx="8531100" cy="24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Training instabilities (Pre vs Post norm)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35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Quadratic compute in self-attention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7965" lvl="1" marL="698500" marR="0" rtl="0" algn="l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Computing all pairs of interactions means our computation grows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99135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quadratically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with the sequence length!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7965" lvl="1" marL="698500" marR="0" rtl="0" algn="l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recurrent models, it only grew linearly!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36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0" name="Google Shape;550;p36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What would we like to fix about the Transformer?</a:t>
            </a:r>
            <a:endParaRPr/>
          </a:p>
        </p:txBody>
      </p:sp>
      <p:pic>
        <p:nvPicPr>
          <p:cNvPr id="551" name="Google Shape;55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9513" y="3704001"/>
            <a:ext cx="10432976" cy="247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7"/>
          <p:cNvSpPr txBox="1"/>
          <p:nvPr/>
        </p:nvSpPr>
        <p:spPr>
          <a:xfrm>
            <a:off x="1081762" y="1186595"/>
            <a:ext cx="9212700" cy="15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-342900" lvl="0" marL="393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One of the benefits of self-attention over recurrence was that it’s highly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9370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parallelizable.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3535" lvl="0" marL="393700" marR="55880" rtl="0" algn="l">
              <a:lnSpc>
                <a:spcPct val="100600"/>
              </a:lnSpc>
              <a:spcBef>
                <a:spcPts val="525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However, its total number of operations grows as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𝑂 (𝑛</a:t>
            </a:r>
            <a:r>
              <a:rPr b="0" baseline="30000" i="0" lang="en-US" sz="25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𝑑)	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where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𝑛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 the sequence length, and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𝑑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 the dimensionality.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37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Quadratic computation as a function of sequence length</a:t>
            </a:r>
            <a:endParaRPr/>
          </a:p>
        </p:txBody>
      </p:sp>
      <p:sp>
        <p:nvSpPr>
          <p:cNvPr id="558" name="Google Shape;558;p37"/>
          <p:cNvSpPr/>
          <p:nvPr/>
        </p:nvSpPr>
        <p:spPr>
          <a:xfrm>
            <a:off x="5467350" y="2971038"/>
            <a:ext cx="1323975" cy="1219200"/>
          </a:xfrm>
          <a:custGeom>
            <a:rect b="b" l="l" r="r" t="t"/>
            <a:pathLst>
              <a:path extrusionOk="0" h="1219200" w="1323975">
                <a:moveTo>
                  <a:pt x="1120775" y="0"/>
                </a:moveTo>
                <a:lnTo>
                  <a:pt x="203200" y="0"/>
                </a:lnTo>
                <a:lnTo>
                  <a:pt x="156594" y="5364"/>
                </a:lnTo>
                <a:lnTo>
                  <a:pt x="113818" y="20645"/>
                </a:lnTo>
                <a:lnTo>
                  <a:pt x="76090" y="44626"/>
                </a:lnTo>
                <a:lnTo>
                  <a:pt x="44626" y="76090"/>
                </a:lnTo>
                <a:lnTo>
                  <a:pt x="20645" y="113818"/>
                </a:lnTo>
                <a:lnTo>
                  <a:pt x="5364" y="156594"/>
                </a:lnTo>
                <a:lnTo>
                  <a:pt x="0" y="203200"/>
                </a:lnTo>
                <a:lnTo>
                  <a:pt x="0" y="1015745"/>
                </a:lnTo>
                <a:lnTo>
                  <a:pt x="5364" y="1062304"/>
                </a:lnTo>
                <a:lnTo>
                  <a:pt x="20645" y="1105046"/>
                </a:lnTo>
                <a:lnTo>
                  <a:pt x="44626" y="1142752"/>
                </a:lnTo>
                <a:lnTo>
                  <a:pt x="76090" y="1174202"/>
                </a:lnTo>
                <a:lnTo>
                  <a:pt x="113818" y="1198176"/>
                </a:lnTo>
                <a:lnTo>
                  <a:pt x="156594" y="1213455"/>
                </a:lnTo>
                <a:lnTo>
                  <a:pt x="203200" y="1218819"/>
                </a:lnTo>
                <a:lnTo>
                  <a:pt x="1120775" y="1218819"/>
                </a:lnTo>
                <a:lnTo>
                  <a:pt x="1167380" y="1213455"/>
                </a:lnTo>
                <a:lnTo>
                  <a:pt x="1210156" y="1198176"/>
                </a:lnTo>
                <a:lnTo>
                  <a:pt x="1247884" y="1174202"/>
                </a:lnTo>
                <a:lnTo>
                  <a:pt x="1279348" y="1142752"/>
                </a:lnTo>
                <a:lnTo>
                  <a:pt x="1303329" y="1105046"/>
                </a:lnTo>
                <a:lnTo>
                  <a:pt x="1318610" y="1062304"/>
                </a:lnTo>
                <a:lnTo>
                  <a:pt x="1323975" y="1015745"/>
                </a:lnTo>
                <a:lnTo>
                  <a:pt x="1323975" y="203200"/>
                </a:lnTo>
                <a:lnTo>
                  <a:pt x="1318610" y="156594"/>
                </a:lnTo>
                <a:lnTo>
                  <a:pt x="1303329" y="113818"/>
                </a:lnTo>
                <a:lnTo>
                  <a:pt x="1279348" y="76090"/>
                </a:lnTo>
                <a:lnTo>
                  <a:pt x="1247884" y="44626"/>
                </a:lnTo>
                <a:lnTo>
                  <a:pt x="1210156" y="20645"/>
                </a:lnTo>
                <a:lnTo>
                  <a:pt x="1167380" y="5364"/>
                </a:lnTo>
                <a:lnTo>
                  <a:pt x="1120775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37"/>
          <p:cNvSpPr txBox="1"/>
          <p:nvPr/>
        </p:nvSpPr>
        <p:spPr>
          <a:xfrm>
            <a:off x="5113401" y="3207130"/>
            <a:ext cx="1607185" cy="56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	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𝑋𝑄𝐾</a:t>
            </a:r>
            <a:r>
              <a:rPr b="0" baseline="30000" i="0" lang="en-US" sz="22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𝖳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𝑋</a:t>
            </a:r>
            <a:r>
              <a:rPr b="0" baseline="30000" i="0" lang="en-US" sz="22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𝖳</a:t>
            </a:r>
            <a:endParaRPr b="0" baseline="30000" i="0" sz="225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60" name="Google Shape;560;p37"/>
          <p:cNvSpPr txBox="1"/>
          <p:nvPr/>
        </p:nvSpPr>
        <p:spPr>
          <a:xfrm>
            <a:off x="6875526" y="3817937"/>
            <a:ext cx="528320" cy="391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∈ ℝ</a:t>
            </a:r>
            <a:endParaRPr b="0" i="0" sz="24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61" name="Google Shape;561;p37"/>
          <p:cNvSpPr txBox="1"/>
          <p:nvPr/>
        </p:nvSpPr>
        <p:spPr>
          <a:xfrm>
            <a:off x="7378065" y="3791902"/>
            <a:ext cx="475615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𝑛×𝑛</a:t>
            </a:r>
            <a:endParaRPr b="0" i="0" sz="17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62" name="Google Shape;562;p37"/>
          <p:cNvSpPr/>
          <p:nvPr/>
        </p:nvSpPr>
        <p:spPr>
          <a:xfrm>
            <a:off x="8892031" y="3752469"/>
            <a:ext cx="530860" cy="212090"/>
          </a:xfrm>
          <a:custGeom>
            <a:rect b="b" l="l" r="r" t="t"/>
            <a:pathLst>
              <a:path extrusionOk="0" h="212089" w="530859">
                <a:moveTo>
                  <a:pt x="463042" y="0"/>
                </a:moveTo>
                <a:lnTo>
                  <a:pt x="460121" y="8635"/>
                </a:lnTo>
                <a:lnTo>
                  <a:pt x="472334" y="13946"/>
                </a:lnTo>
                <a:lnTo>
                  <a:pt x="482869" y="21304"/>
                </a:lnTo>
                <a:lnTo>
                  <a:pt x="504283" y="55429"/>
                </a:lnTo>
                <a:lnTo>
                  <a:pt x="510483" y="86483"/>
                </a:lnTo>
                <a:lnTo>
                  <a:pt x="510518" y="86723"/>
                </a:lnTo>
                <a:lnTo>
                  <a:pt x="508158" y="140398"/>
                </a:lnTo>
                <a:lnTo>
                  <a:pt x="491628" y="180784"/>
                </a:lnTo>
                <a:lnTo>
                  <a:pt x="460375" y="203072"/>
                </a:lnTo>
                <a:lnTo>
                  <a:pt x="463042" y="211708"/>
                </a:lnTo>
                <a:lnTo>
                  <a:pt x="503564" y="187705"/>
                </a:lnTo>
                <a:lnTo>
                  <a:pt x="526240" y="143287"/>
                </a:lnTo>
                <a:lnTo>
                  <a:pt x="530606" y="105917"/>
                </a:lnTo>
                <a:lnTo>
                  <a:pt x="529526" y="86723"/>
                </a:lnTo>
                <a:lnTo>
                  <a:pt x="513207" y="37083"/>
                </a:lnTo>
                <a:lnTo>
                  <a:pt x="478452" y="5526"/>
                </a:lnTo>
                <a:lnTo>
                  <a:pt x="463042" y="0"/>
                </a:lnTo>
                <a:close/>
              </a:path>
              <a:path extrusionOk="0" h="212089" w="530859">
                <a:moveTo>
                  <a:pt x="67437" y="0"/>
                </a:moveTo>
                <a:lnTo>
                  <a:pt x="27092" y="24056"/>
                </a:lnTo>
                <a:lnTo>
                  <a:pt x="4318" y="68548"/>
                </a:lnTo>
                <a:lnTo>
                  <a:pt x="63" y="104774"/>
                </a:lnTo>
                <a:lnTo>
                  <a:pt x="0" y="105917"/>
                </a:lnTo>
                <a:lnTo>
                  <a:pt x="9751" y="159746"/>
                </a:lnTo>
                <a:lnTo>
                  <a:pt x="38608" y="198183"/>
                </a:lnTo>
                <a:lnTo>
                  <a:pt x="67437" y="211708"/>
                </a:lnTo>
                <a:lnTo>
                  <a:pt x="70103" y="203072"/>
                </a:lnTo>
                <a:lnTo>
                  <a:pt x="58056" y="197738"/>
                </a:lnTo>
                <a:lnTo>
                  <a:pt x="47640" y="190309"/>
                </a:lnTo>
                <a:lnTo>
                  <a:pt x="26322" y="155638"/>
                </a:lnTo>
                <a:lnTo>
                  <a:pt x="19351" y="105917"/>
                </a:lnTo>
                <a:lnTo>
                  <a:pt x="19303" y="104774"/>
                </a:lnTo>
                <a:lnTo>
                  <a:pt x="20087" y="86723"/>
                </a:lnTo>
                <a:lnTo>
                  <a:pt x="31750" y="42163"/>
                </a:lnTo>
                <a:lnTo>
                  <a:pt x="58271" y="13946"/>
                </a:lnTo>
                <a:lnTo>
                  <a:pt x="70485" y="8635"/>
                </a:lnTo>
                <a:lnTo>
                  <a:pt x="67437" y="0"/>
                </a:lnTo>
                <a:close/>
              </a:path>
            </a:pathLst>
          </a:custGeom>
          <a:solidFill>
            <a:srgbClr val="007B9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37"/>
          <p:cNvSpPr txBox="1"/>
          <p:nvPr/>
        </p:nvSpPr>
        <p:spPr>
          <a:xfrm>
            <a:off x="8576056" y="3134423"/>
            <a:ext cx="1987550" cy="853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75">
            <a:spAutoFit/>
          </a:bodyPr>
          <a:lstStyle/>
          <a:p>
            <a:pPr indent="0" lvl="0" marL="38100" marR="30480" rtl="0" algn="l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7B92"/>
                </a:solidFill>
                <a:latin typeface="Calibri"/>
                <a:ea typeface="Calibri"/>
                <a:cs typeface="Calibri"/>
                <a:sym typeface="Calibri"/>
              </a:rPr>
              <a:t>Need to compute all pairs of interactions!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42875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7B92"/>
                </a:solidFill>
                <a:latin typeface="Cambria Math"/>
                <a:ea typeface="Cambria Math"/>
                <a:cs typeface="Cambria Math"/>
                <a:sym typeface="Cambria Math"/>
              </a:rPr>
              <a:t>𝑂 𝑛</a:t>
            </a:r>
            <a:r>
              <a:rPr b="0" baseline="30000" i="0" lang="en-US" sz="2025" u="none" cap="none" strike="noStrike">
                <a:solidFill>
                  <a:srgbClr val="007B92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b="0" i="0" lang="en-US" sz="1800" u="none" cap="none" strike="noStrike">
                <a:solidFill>
                  <a:srgbClr val="007B92"/>
                </a:solidFill>
                <a:latin typeface="Cambria Math"/>
                <a:ea typeface="Cambria Math"/>
                <a:cs typeface="Cambria Math"/>
                <a:sym typeface="Cambria Math"/>
              </a:rPr>
              <a:t>𝑑</a:t>
            </a:r>
            <a:endParaRPr b="0" i="0" sz="18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64" name="Google Shape;564;p37"/>
          <p:cNvSpPr/>
          <p:nvPr/>
        </p:nvSpPr>
        <p:spPr>
          <a:xfrm>
            <a:off x="3756850" y="3263560"/>
            <a:ext cx="1209675" cy="542925"/>
          </a:xfrm>
          <a:custGeom>
            <a:rect b="b" l="l" r="r" t="t"/>
            <a:pathLst>
              <a:path extrusionOk="0" h="542925" w="1209675">
                <a:moveTo>
                  <a:pt x="1119124" y="0"/>
                </a:moveTo>
                <a:lnTo>
                  <a:pt x="90550" y="0"/>
                </a:lnTo>
                <a:lnTo>
                  <a:pt x="55292" y="7092"/>
                </a:lnTo>
                <a:lnTo>
                  <a:pt x="26511" y="26447"/>
                </a:lnTo>
                <a:lnTo>
                  <a:pt x="7112" y="55185"/>
                </a:lnTo>
                <a:lnTo>
                  <a:pt x="0" y="90424"/>
                </a:lnTo>
                <a:lnTo>
                  <a:pt x="0" y="452246"/>
                </a:lnTo>
                <a:lnTo>
                  <a:pt x="7112" y="487431"/>
                </a:lnTo>
                <a:lnTo>
                  <a:pt x="26511" y="516175"/>
                </a:lnTo>
                <a:lnTo>
                  <a:pt x="55292" y="535560"/>
                </a:lnTo>
                <a:lnTo>
                  <a:pt x="90550" y="542670"/>
                </a:lnTo>
                <a:lnTo>
                  <a:pt x="1119124" y="542670"/>
                </a:lnTo>
                <a:lnTo>
                  <a:pt x="1154382" y="535560"/>
                </a:lnTo>
                <a:lnTo>
                  <a:pt x="1183163" y="516175"/>
                </a:lnTo>
                <a:lnTo>
                  <a:pt x="1202563" y="487431"/>
                </a:lnTo>
                <a:lnTo>
                  <a:pt x="1209675" y="452246"/>
                </a:lnTo>
                <a:lnTo>
                  <a:pt x="1209675" y="90424"/>
                </a:lnTo>
                <a:lnTo>
                  <a:pt x="1202563" y="55185"/>
                </a:lnTo>
                <a:lnTo>
                  <a:pt x="1183163" y="26447"/>
                </a:lnTo>
                <a:lnTo>
                  <a:pt x="1154382" y="7092"/>
                </a:lnTo>
                <a:lnTo>
                  <a:pt x="1119124" y="0"/>
                </a:lnTo>
                <a:close/>
              </a:path>
            </a:pathLst>
          </a:custGeom>
          <a:solidFill>
            <a:srgbClr val="DBA26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37"/>
          <p:cNvSpPr txBox="1"/>
          <p:nvPr/>
        </p:nvSpPr>
        <p:spPr>
          <a:xfrm>
            <a:off x="4040142" y="3134423"/>
            <a:ext cx="7740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baseline="-25000" i="0" lang="en-US" sz="30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𝐾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𝖳 </a:t>
            </a:r>
            <a:r>
              <a:rPr b="0" baseline="-25000" i="0" lang="en-US" sz="30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𝑋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𝖳</a:t>
            </a:r>
            <a:endParaRPr b="0" i="0" sz="15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66" name="Google Shape;566;p37"/>
          <p:cNvSpPr/>
          <p:nvPr/>
        </p:nvSpPr>
        <p:spPr>
          <a:xfrm>
            <a:off x="3076575" y="2971038"/>
            <a:ext cx="533400" cy="1219200"/>
          </a:xfrm>
          <a:custGeom>
            <a:rect b="b" l="l" r="r" t="t"/>
            <a:pathLst>
              <a:path extrusionOk="0" h="1219200" w="533400">
                <a:moveTo>
                  <a:pt x="444500" y="0"/>
                </a:moveTo>
                <a:lnTo>
                  <a:pt x="88900" y="0"/>
                </a:lnTo>
                <a:lnTo>
                  <a:pt x="54274" y="6979"/>
                </a:lnTo>
                <a:lnTo>
                  <a:pt x="26019" y="26019"/>
                </a:lnTo>
                <a:lnTo>
                  <a:pt x="6979" y="54274"/>
                </a:lnTo>
                <a:lnTo>
                  <a:pt x="0" y="88900"/>
                </a:lnTo>
                <a:lnTo>
                  <a:pt x="0" y="1130045"/>
                </a:lnTo>
                <a:lnTo>
                  <a:pt x="6979" y="1164597"/>
                </a:lnTo>
                <a:lnTo>
                  <a:pt x="26019" y="1192815"/>
                </a:lnTo>
                <a:lnTo>
                  <a:pt x="54274" y="1211841"/>
                </a:lnTo>
                <a:lnTo>
                  <a:pt x="88900" y="1218819"/>
                </a:lnTo>
                <a:lnTo>
                  <a:pt x="444500" y="1218819"/>
                </a:lnTo>
                <a:lnTo>
                  <a:pt x="479125" y="1211841"/>
                </a:lnTo>
                <a:lnTo>
                  <a:pt x="507380" y="1192815"/>
                </a:lnTo>
                <a:lnTo>
                  <a:pt x="526420" y="1164597"/>
                </a:lnTo>
                <a:lnTo>
                  <a:pt x="533400" y="1130045"/>
                </a:lnTo>
                <a:lnTo>
                  <a:pt x="533400" y="88900"/>
                </a:lnTo>
                <a:lnTo>
                  <a:pt x="526420" y="54274"/>
                </a:lnTo>
                <a:lnTo>
                  <a:pt x="507380" y="26019"/>
                </a:lnTo>
                <a:lnTo>
                  <a:pt x="479125" y="6979"/>
                </a:lnTo>
                <a:lnTo>
                  <a:pt x="444500" y="0"/>
                </a:lnTo>
                <a:close/>
              </a:path>
            </a:pathLst>
          </a:custGeom>
          <a:solidFill>
            <a:srgbClr val="B6D2C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37"/>
          <p:cNvSpPr txBox="1"/>
          <p:nvPr/>
        </p:nvSpPr>
        <p:spPr>
          <a:xfrm>
            <a:off x="3171189" y="3396297"/>
            <a:ext cx="357505" cy="334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𝑋𝑄</a:t>
            </a:r>
            <a:endParaRPr b="0" i="0" sz="20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68" name="Google Shape;568;p37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9" name="Google Shape;569;p37"/>
          <p:cNvSpPr txBox="1"/>
          <p:nvPr/>
        </p:nvSpPr>
        <p:spPr>
          <a:xfrm>
            <a:off x="1016317" y="4401121"/>
            <a:ext cx="10113645" cy="1703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-34290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Think of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𝑑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 around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𝟏, 𝟎𝟎𝟎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(though for large language models it’s much larger!).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7965" lvl="1" marL="723265" marR="0" rtl="0" algn="l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So, for a single (shortish) sentence,	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𝑛 ≤ 30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r>
              <a:rPr b="0" baseline="30000" i="0" lang="en-US" sz="25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2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≤ 𝟗𝟎𝟎</a:t>
            </a: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7965" lvl="1" marL="723265" marR="0" rtl="0" algn="l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practice, we set a bound like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𝑛 = 512.</a:t>
            </a:r>
            <a:endParaRPr b="0" i="0" sz="23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227965" lvl="1" marL="723265" marR="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But what if we’d like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𝒏 ≥ 𝟓𝟎, 𝟎𝟎𝟎</a:t>
            </a: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?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example, to work on long documents?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8"/>
          <p:cNvSpPr txBox="1"/>
          <p:nvPr/>
        </p:nvSpPr>
        <p:spPr>
          <a:xfrm>
            <a:off x="1090612" y="1161732"/>
            <a:ext cx="10274300" cy="1991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-343535" lvl="0" marL="355600" marR="90170" rtl="0" algn="l">
              <a:lnSpc>
                <a:spcPct val="10060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 Transformers grow larger, a larger and larger percent of compute is </a:t>
            </a: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outside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self-attention portion, despite the quadratic cost.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practice, </a:t>
            </a: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production Transformer language models use quadratic cost attention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7965" lvl="1" marL="698500" marR="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cheaper methods tend not to work as well at scale.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7965" lvl="1" marL="698500" marR="0" rtl="0" algn="l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Systems optimizations work well (Flash attention – Jun 2022)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38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Do we even need to remove the quadratic cost of attention?</a:t>
            </a:r>
            <a:endParaRPr/>
          </a:p>
        </p:txBody>
      </p:sp>
      <p:pic>
        <p:nvPicPr>
          <p:cNvPr id="576" name="Google Shape;57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8263" y="3566035"/>
            <a:ext cx="6167743" cy="3067974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38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46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39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9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Do Transformer Modifications Transfer?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39"/>
          <p:cNvSpPr txBox="1"/>
          <p:nvPr/>
        </p:nvSpPr>
        <p:spPr>
          <a:xfrm>
            <a:off x="485457" y="1158303"/>
            <a:ext cx="9688830" cy="754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925">
            <a:spAutoFit/>
          </a:bodyPr>
          <a:lstStyle/>
          <a:p>
            <a:pPr indent="-342900" lvl="0" marL="354965" marR="508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400"/>
              <a:buFont typeface="Times New Roman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"Surprisingly, we find that most modifications do not meaningfully improve performance."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4" name="Google Shape;58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8032" y="3085301"/>
            <a:ext cx="5720149" cy="158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3699" y="2224401"/>
            <a:ext cx="3019250" cy="4009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39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47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9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The building block we need: </a:t>
            </a:r>
            <a:r>
              <a:rPr b="1" i="1" lang="en-US" sz="3200">
                <a:latin typeface="Calibri"/>
                <a:ea typeface="Calibri"/>
                <a:cs typeface="Calibri"/>
                <a:sym typeface="Calibri"/>
              </a:rPr>
              <a:t>self </a:t>
            </a: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attention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4"/>
          <p:cNvSpPr txBox="1"/>
          <p:nvPr/>
        </p:nvSpPr>
        <p:spPr>
          <a:xfrm>
            <a:off x="472757" y="1158303"/>
            <a:ext cx="11106785" cy="391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42900" lvl="0" marL="368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400"/>
              <a:buFont typeface="Times New Roman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we talked about –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Cross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attention: paying attention to the input x to generate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𝑦</a:t>
            </a:r>
            <a:r>
              <a:rPr b="0" baseline="-25000" i="0" lang="en-US" sz="25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𝑡</a:t>
            </a:r>
            <a:endParaRPr b="0" baseline="-25000" i="0" sz="255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82" name="Google Shape;82;p4"/>
          <p:cNvSpPr txBox="1"/>
          <p:nvPr/>
        </p:nvSpPr>
        <p:spPr>
          <a:xfrm rot="-5400000">
            <a:off x="4119340" y="3696391"/>
            <a:ext cx="321945" cy="2165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7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-US" sz="65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Encoder</a:t>
            </a:r>
            <a:endParaRPr b="0" i="0" sz="6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-US" sz="65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RNN</a:t>
            </a:r>
            <a:endParaRPr b="0" i="0" sz="6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4"/>
          <p:cNvSpPr txBox="1"/>
          <p:nvPr/>
        </p:nvSpPr>
        <p:spPr>
          <a:xfrm>
            <a:off x="4818379" y="4692269"/>
            <a:ext cx="895350" cy="128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-US" sz="6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Source sentence (input)</a:t>
            </a:r>
            <a:endParaRPr b="0" i="0" sz="6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4"/>
          <p:cNvSpPr/>
          <p:nvPr/>
        </p:nvSpPr>
        <p:spPr>
          <a:xfrm>
            <a:off x="4619625" y="4532757"/>
            <a:ext cx="1266825" cy="133350"/>
          </a:xfrm>
          <a:custGeom>
            <a:rect b="b" l="l" r="r" t="t"/>
            <a:pathLst>
              <a:path extrusionOk="0" h="133350" w="1266825">
                <a:moveTo>
                  <a:pt x="1266825" y="0"/>
                </a:moveTo>
                <a:lnTo>
                  <a:pt x="1262723" y="25955"/>
                </a:lnTo>
                <a:lnTo>
                  <a:pt x="1251537" y="47148"/>
                </a:lnTo>
                <a:lnTo>
                  <a:pt x="1234946" y="61436"/>
                </a:lnTo>
                <a:lnTo>
                  <a:pt x="1214627" y="66675"/>
                </a:lnTo>
                <a:lnTo>
                  <a:pt x="685546" y="66675"/>
                </a:lnTo>
                <a:lnTo>
                  <a:pt x="665227" y="71911"/>
                </a:lnTo>
                <a:lnTo>
                  <a:pt x="648636" y="86185"/>
                </a:lnTo>
                <a:lnTo>
                  <a:pt x="637450" y="107340"/>
                </a:lnTo>
                <a:lnTo>
                  <a:pt x="633349" y="133223"/>
                </a:lnTo>
                <a:lnTo>
                  <a:pt x="629267" y="107340"/>
                </a:lnTo>
                <a:lnTo>
                  <a:pt x="618124" y="86185"/>
                </a:lnTo>
                <a:lnTo>
                  <a:pt x="601577" y="71911"/>
                </a:lnTo>
                <a:lnTo>
                  <a:pt x="581278" y="66675"/>
                </a:lnTo>
                <a:lnTo>
                  <a:pt x="52197" y="66675"/>
                </a:lnTo>
                <a:lnTo>
                  <a:pt x="31878" y="61436"/>
                </a:lnTo>
                <a:lnTo>
                  <a:pt x="15287" y="47148"/>
                </a:lnTo>
                <a:lnTo>
                  <a:pt x="4101" y="25955"/>
                </a:lnTo>
                <a:lnTo>
                  <a:pt x="0" y="0"/>
                </a:ln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4"/>
          <p:cNvSpPr/>
          <p:nvPr/>
        </p:nvSpPr>
        <p:spPr>
          <a:xfrm>
            <a:off x="4438650" y="3599560"/>
            <a:ext cx="95250" cy="409575"/>
          </a:xfrm>
          <a:custGeom>
            <a:rect b="b" l="l" r="r" t="t"/>
            <a:pathLst>
              <a:path extrusionOk="0" h="409575" w="95250">
                <a:moveTo>
                  <a:pt x="95250" y="409447"/>
                </a:moveTo>
                <a:lnTo>
                  <a:pt x="76717" y="406507"/>
                </a:lnTo>
                <a:lnTo>
                  <a:pt x="61579" y="398494"/>
                </a:lnTo>
                <a:lnTo>
                  <a:pt x="51369" y="386623"/>
                </a:lnTo>
                <a:lnTo>
                  <a:pt x="47625" y="372109"/>
                </a:lnTo>
                <a:lnTo>
                  <a:pt x="47625" y="241934"/>
                </a:lnTo>
                <a:lnTo>
                  <a:pt x="43880" y="227441"/>
                </a:lnTo>
                <a:lnTo>
                  <a:pt x="33670" y="215614"/>
                </a:lnTo>
                <a:lnTo>
                  <a:pt x="18532" y="207644"/>
                </a:lnTo>
                <a:lnTo>
                  <a:pt x="0" y="204724"/>
                </a:lnTo>
                <a:lnTo>
                  <a:pt x="18532" y="201783"/>
                </a:lnTo>
                <a:lnTo>
                  <a:pt x="33670" y="193770"/>
                </a:lnTo>
                <a:lnTo>
                  <a:pt x="43880" y="181899"/>
                </a:lnTo>
                <a:lnTo>
                  <a:pt x="47625" y="167386"/>
                </a:lnTo>
                <a:lnTo>
                  <a:pt x="47625" y="37211"/>
                </a:lnTo>
                <a:lnTo>
                  <a:pt x="51369" y="22717"/>
                </a:lnTo>
                <a:lnTo>
                  <a:pt x="61579" y="10890"/>
                </a:lnTo>
                <a:lnTo>
                  <a:pt x="76717" y="2920"/>
                </a:lnTo>
                <a:lnTo>
                  <a:pt x="95250" y="0"/>
                </a:lnTo>
              </a:path>
            </a:pathLst>
          </a:custGeom>
          <a:noFill/>
          <a:ln cap="flat" cmpd="sng" w="190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4"/>
          <p:cNvSpPr txBox="1"/>
          <p:nvPr/>
        </p:nvSpPr>
        <p:spPr>
          <a:xfrm>
            <a:off x="6156578" y="4350384"/>
            <a:ext cx="29210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1" lang="en-US" sz="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&lt;START&gt;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4"/>
          <p:cNvSpPr txBox="1"/>
          <p:nvPr/>
        </p:nvSpPr>
        <p:spPr>
          <a:xfrm>
            <a:off x="4694809" y="4355083"/>
            <a:ext cx="29210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1" lang="en-US" sz="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il	a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4"/>
          <p:cNvSpPr txBox="1"/>
          <p:nvPr/>
        </p:nvSpPr>
        <p:spPr>
          <a:xfrm>
            <a:off x="5121300" y="4355083"/>
            <a:ext cx="43434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1" lang="en-US" sz="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m’  entarté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" name="Google Shape;89;p4"/>
          <p:cNvGrpSpPr/>
          <p:nvPr/>
        </p:nvGrpSpPr>
        <p:grpSpPr>
          <a:xfrm>
            <a:off x="4619622" y="1942589"/>
            <a:ext cx="2633348" cy="2381506"/>
            <a:chOff x="4619622" y="1942589"/>
            <a:chExt cx="2633348" cy="2381506"/>
          </a:xfrm>
        </p:grpSpPr>
        <p:pic>
          <p:nvPicPr>
            <p:cNvPr id="90" name="Google Shape;90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19622" y="3189983"/>
              <a:ext cx="2628648" cy="11341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p4"/>
            <p:cNvSpPr/>
            <p:nvPr/>
          </p:nvSpPr>
          <p:spPr>
            <a:xfrm>
              <a:off x="4724400" y="3205352"/>
              <a:ext cx="2528570" cy="399415"/>
            </a:xfrm>
            <a:custGeom>
              <a:rect b="b" l="l" r="r" t="t"/>
              <a:pathLst>
                <a:path extrusionOk="0" h="399414" w="2528570">
                  <a:moveTo>
                    <a:pt x="2528062" y="380619"/>
                  </a:moveTo>
                  <a:lnTo>
                    <a:pt x="1549971" y="226669"/>
                  </a:lnTo>
                  <a:lnTo>
                    <a:pt x="1549971" y="245922"/>
                  </a:lnTo>
                  <a:lnTo>
                    <a:pt x="400418" y="87414"/>
                  </a:lnTo>
                  <a:lnTo>
                    <a:pt x="366268" y="59588"/>
                  </a:lnTo>
                  <a:lnTo>
                    <a:pt x="1549971" y="245922"/>
                  </a:lnTo>
                  <a:lnTo>
                    <a:pt x="1549971" y="226669"/>
                  </a:lnTo>
                  <a:lnTo>
                    <a:pt x="369265" y="40805"/>
                  </a:lnTo>
                  <a:lnTo>
                    <a:pt x="383374" y="35306"/>
                  </a:lnTo>
                  <a:lnTo>
                    <a:pt x="423545" y="19685"/>
                  </a:lnTo>
                  <a:lnTo>
                    <a:pt x="425958" y="14097"/>
                  </a:lnTo>
                  <a:lnTo>
                    <a:pt x="424053" y="9271"/>
                  </a:lnTo>
                  <a:lnTo>
                    <a:pt x="422148" y="4318"/>
                  </a:lnTo>
                  <a:lnTo>
                    <a:pt x="416560" y="1905"/>
                  </a:lnTo>
                  <a:lnTo>
                    <a:pt x="314325" y="41783"/>
                  </a:lnTo>
                  <a:lnTo>
                    <a:pt x="364058" y="82397"/>
                  </a:lnTo>
                  <a:lnTo>
                    <a:pt x="54952" y="39763"/>
                  </a:lnTo>
                  <a:lnTo>
                    <a:pt x="66649" y="34925"/>
                  </a:lnTo>
                  <a:lnTo>
                    <a:pt x="108712" y="17526"/>
                  </a:lnTo>
                  <a:lnTo>
                    <a:pt x="111125" y="12065"/>
                  </a:lnTo>
                  <a:lnTo>
                    <a:pt x="109093" y="7112"/>
                  </a:lnTo>
                  <a:lnTo>
                    <a:pt x="107061" y="2286"/>
                  </a:lnTo>
                  <a:lnTo>
                    <a:pt x="101473" y="0"/>
                  </a:lnTo>
                  <a:lnTo>
                    <a:pt x="0" y="41783"/>
                  </a:lnTo>
                  <a:lnTo>
                    <a:pt x="82296" y="106299"/>
                  </a:lnTo>
                  <a:lnTo>
                    <a:pt x="86360" y="109601"/>
                  </a:lnTo>
                  <a:lnTo>
                    <a:pt x="92329" y="108839"/>
                  </a:lnTo>
                  <a:lnTo>
                    <a:pt x="95631" y="104775"/>
                  </a:lnTo>
                  <a:lnTo>
                    <a:pt x="98806" y="100584"/>
                  </a:lnTo>
                  <a:lnTo>
                    <a:pt x="98171" y="94615"/>
                  </a:lnTo>
                  <a:lnTo>
                    <a:pt x="52260" y="58674"/>
                  </a:lnTo>
                  <a:lnTo>
                    <a:pt x="392468" y="105587"/>
                  </a:lnTo>
                  <a:lnTo>
                    <a:pt x="399415" y="111252"/>
                  </a:lnTo>
                  <a:lnTo>
                    <a:pt x="405384" y="110617"/>
                  </a:lnTo>
                  <a:lnTo>
                    <a:pt x="407758" y="107696"/>
                  </a:lnTo>
                  <a:lnTo>
                    <a:pt x="2523490" y="399415"/>
                  </a:lnTo>
                  <a:lnTo>
                    <a:pt x="2523515" y="399161"/>
                  </a:lnTo>
                  <a:lnTo>
                    <a:pt x="2525141" y="399415"/>
                  </a:lnTo>
                  <a:lnTo>
                    <a:pt x="2528062" y="380619"/>
                  </a:lnTo>
                  <a:close/>
                </a:path>
              </a:pathLst>
            </a:custGeom>
            <a:solidFill>
              <a:srgbClr val="7E7E7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" name="Google Shape;92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619624" y="1942589"/>
              <a:ext cx="2508123" cy="12606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3" name="Google Shape;93;p4"/>
          <p:cNvSpPr txBox="1"/>
          <p:nvPr/>
        </p:nvSpPr>
        <p:spPr>
          <a:xfrm rot="-5400000">
            <a:off x="4092670" y="3142551"/>
            <a:ext cx="375285" cy="2165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307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-US" sz="650" u="none" cap="none" strike="noStrike">
                <a:solidFill>
                  <a:srgbClr val="3986FF"/>
                </a:solidFill>
                <a:latin typeface="Calibri"/>
                <a:ea typeface="Calibri"/>
                <a:cs typeface="Calibri"/>
                <a:sym typeface="Calibri"/>
              </a:rPr>
              <a:t>Attention</a:t>
            </a:r>
            <a:endParaRPr b="0" i="0" sz="6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9850" marR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-US" sz="650" u="none" cap="none" strike="noStrike">
                <a:solidFill>
                  <a:srgbClr val="3986FF"/>
                </a:solidFill>
                <a:latin typeface="Calibri"/>
                <a:ea typeface="Calibri"/>
                <a:cs typeface="Calibri"/>
                <a:sym typeface="Calibri"/>
              </a:rPr>
              <a:t>scores</a:t>
            </a:r>
            <a:endParaRPr b="0" i="0" sz="6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4"/>
          <p:cNvSpPr/>
          <p:nvPr/>
        </p:nvSpPr>
        <p:spPr>
          <a:xfrm>
            <a:off x="4429125" y="3075813"/>
            <a:ext cx="104775" cy="323850"/>
          </a:xfrm>
          <a:custGeom>
            <a:rect b="b" l="l" r="r" t="t"/>
            <a:pathLst>
              <a:path extrusionOk="0" h="323850" w="104775">
                <a:moveTo>
                  <a:pt x="104775" y="323723"/>
                </a:moveTo>
                <a:lnTo>
                  <a:pt x="84363" y="320510"/>
                </a:lnTo>
                <a:lnTo>
                  <a:pt x="67690" y="311737"/>
                </a:lnTo>
                <a:lnTo>
                  <a:pt x="56447" y="298702"/>
                </a:lnTo>
                <a:lnTo>
                  <a:pt x="52324" y="282701"/>
                </a:lnTo>
                <a:lnTo>
                  <a:pt x="52450" y="202819"/>
                </a:lnTo>
                <a:lnTo>
                  <a:pt x="48327" y="186872"/>
                </a:lnTo>
                <a:lnTo>
                  <a:pt x="37084" y="173831"/>
                </a:lnTo>
                <a:lnTo>
                  <a:pt x="20411" y="165028"/>
                </a:lnTo>
                <a:lnTo>
                  <a:pt x="0" y="161798"/>
                </a:lnTo>
                <a:lnTo>
                  <a:pt x="20411" y="158587"/>
                </a:lnTo>
                <a:lnTo>
                  <a:pt x="37084" y="149828"/>
                </a:lnTo>
                <a:lnTo>
                  <a:pt x="48327" y="136830"/>
                </a:lnTo>
                <a:lnTo>
                  <a:pt x="52450" y="120903"/>
                </a:lnTo>
                <a:lnTo>
                  <a:pt x="52450" y="40894"/>
                </a:lnTo>
                <a:lnTo>
                  <a:pt x="56554" y="24967"/>
                </a:lnTo>
                <a:lnTo>
                  <a:pt x="67754" y="11969"/>
                </a:lnTo>
                <a:lnTo>
                  <a:pt x="84383" y="3210"/>
                </a:lnTo>
                <a:lnTo>
                  <a:pt x="104775" y="0"/>
                </a:lnTo>
              </a:path>
            </a:pathLst>
          </a:custGeom>
          <a:noFill/>
          <a:ln cap="flat" cmpd="sng" w="19050">
            <a:solidFill>
              <a:srgbClr val="398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4"/>
          <p:cNvSpPr txBox="1"/>
          <p:nvPr/>
        </p:nvSpPr>
        <p:spPr>
          <a:xfrm rot="-5400000">
            <a:off x="4059333" y="2545660"/>
            <a:ext cx="441959" cy="2165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50165" marR="0" rtl="0" algn="l">
              <a:lnSpc>
                <a:spcPct val="11307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-US" sz="650" u="none" cap="none" strike="noStrike">
                <a:solidFill>
                  <a:srgbClr val="3986FF"/>
                </a:solidFill>
                <a:latin typeface="Calibri"/>
                <a:ea typeface="Calibri"/>
                <a:cs typeface="Calibri"/>
                <a:sym typeface="Calibri"/>
              </a:rPr>
              <a:t>Attention</a:t>
            </a:r>
            <a:endParaRPr b="0" i="0" sz="6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-US" sz="650" u="none" cap="none" strike="noStrike">
                <a:solidFill>
                  <a:srgbClr val="3986FF"/>
                </a:solidFill>
                <a:latin typeface="Calibri"/>
                <a:ea typeface="Calibri"/>
                <a:cs typeface="Calibri"/>
                <a:sym typeface="Calibri"/>
              </a:rPr>
              <a:t>distribution</a:t>
            </a:r>
            <a:endParaRPr b="0" i="0" sz="6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4"/>
          <p:cNvSpPr/>
          <p:nvPr/>
        </p:nvSpPr>
        <p:spPr>
          <a:xfrm>
            <a:off x="4438650" y="2485389"/>
            <a:ext cx="95250" cy="323850"/>
          </a:xfrm>
          <a:custGeom>
            <a:rect b="b" l="l" r="r" t="t"/>
            <a:pathLst>
              <a:path extrusionOk="0" h="323850" w="95250">
                <a:moveTo>
                  <a:pt x="95250" y="323723"/>
                </a:moveTo>
                <a:lnTo>
                  <a:pt x="76717" y="320801"/>
                </a:lnTo>
                <a:lnTo>
                  <a:pt x="61579" y="312832"/>
                </a:lnTo>
                <a:lnTo>
                  <a:pt x="51369" y="301005"/>
                </a:lnTo>
                <a:lnTo>
                  <a:pt x="47625" y="286512"/>
                </a:lnTo>
                <a:lnTo>
                  <a:pt x="47625" y="199136"/>
                </a:lnTo>
                <a:lnTo>
                  <a:pt x="43880" y="184642"/>
                </a:lnTo>
                <a:lnTo>
                  <a:pt x="33670" y="172815"/>
                </a:lnTo>
                <a:lnTo>
                  <a:pt x="18532" y="164846"/>
                </a:lnTo>
                <a:lnTo>
                  <a:pt x="0" y="161925"/>
                </a:lnTo>
                <a:lnTo>
                  <a:pt x="18532" y="158984"/>
                </a:lnTo>
                <a:lnTo>
                  <a:pt x="33670" y="150971"/>
                </a:lnTo>
                <a:lnTo>
                  <a:pt x="43880" y="139100"/>
                </a:lnTo>
                <a:lnTo>
                  <a:pt x="47625" y="124587"/>
                </a:lnTo>
                <a:lnTo>
                  <a:pt x="47625" y="37211"/>
                </a:lnTo>
                <a:lnTo>
                  <a:pt x="51369" y="22717"/>
                </a:lnTo>
                <a:lnTo>
                  <a:pt x="61579" y="10890"/>
                </a:lnTo>
                <a:lnTo>
                  <a:pt x="76717" y="2921"/>
                </a:lnTo>
                <a:lnTo>
                  <a:pt x="95250" y="0"/>
                </a:lnTo>
              </a:path>
            </a:pathLst>
          </a:custGeom>
          <a:noFill/>
          <a:ln cap="flat" cmpd="sng" w="19050">
            <a:solidFill>
              <a:srgbClr val="398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4"/>
          <p:cNvSpPr txBox="1"/>
          <p:nvPr/>
        </p:nvSpPr>
        <p:spPr>
          <a:xfrm>
            <a:off x="5398134" y="2010981"/>
            <a:ext cx="375285" cy="2343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-US" sz="650" u="none" cap="none" strike="noStrike">
                <a:solidFill>
                  <a:srgbClr val="3986FF"/>
                </a:solidFill>
                <a:latin typeface="Calibri"/>
                <a:ea typeface="Calibri"/>
                <a:cs typeface="Calibri"/>
                <a:sym typeface="Calibri"/>
              </a:rPr>
              <a:t>Attention</a:t>
            </a:r>
            <a:endParaRPr b="0" i="0" sz="6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223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-US" sz="650" u="none" cap="none" strike="noStrike">
                <a:solidFill>
                  <a:srgbClr val="3986FF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b="0" i="0" sz="6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4"/>
          <p:cNvSpPr txBox="1"/>
          <p:nvPr/>
        </p:nvSpPr>
        <p:spPr>
          <a:xfrm>
            <a:off x="6577965" y="4350384"/>
            <a:ext cx="9906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1" lang="en-US" sz="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4"/>
          <p:cNvSpPr txBox="1"/>
          <p:nvPr/>
        </p:nvSpPr>
        <p:spPr>
          <a:xfrm>
            <a:off x="6891401" y="4347781"/>
            <a:ext cx="108585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1" lang="en-US" sz="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hit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3672" y="2542413"/>
            <a:ext cx="781055" cy="177215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4"/>
          <p:cNvSpPr txBox="1"/>
          <p:nvPr/>
        </p:nvSpPr>
        <p:spPr>
          <a:xfrm>
            <a:off x="7196201" y="4346194"/>
            <a:ext cx="11620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1" lang="en-US" sz="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4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Google Shape;103;p4"/>
          <p:cNvSpPr txBox="1"/>
          <p:nvPr/>
        </p:nvSpPr>
        <p:spPr>
          <a:xfrm>
            <a:off x="493394" y="4828603"/>
            <a:ext cx="10267315" cy="391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4290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400"/>
              <a:buFont typeface="Times New Roman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we need –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Self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attention: to generate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𝑦</a:t>
            </a:r>
            <a:r>
              <a:rPr b="0" baseline="-25000" i="0" lang="en-US" sz="25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𝑡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we need to pay attention to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𝑦</a:t>
            </a:r>
            <a:r>
              <a:rPr b="0" baseline="-25000" i="0" lang="en-US" sz="25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&lt;𝑡</a:t>
            </a:r>
            <a:endParaRPr b="0" baseline="-25000" i="0" sz="255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04" name="Google Shape;104;p4"/>
          <p:cNvSpPr txBox="1"/>
          <p:nvPr/>
        </p:nvSpPr>
        <p:spPr>
          <a:xfrm>
            <a:off x="7119875" y="2282150"/>
            <a:ext cx="279900" cy="1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0"/>
          <p:cNvSpPr txBox="1"/>
          <p:nvPr>
            <p:ph type="title"/>
          </p:nvPr>
        </p:nvSpPr>
        <p:spPr>
          <a:xfrm>
            <a:off x="415600" y="2867800"/>
            <a:ext cx="11360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GPT: Generative Pre-trained Transformer</a:t>
            </a:r>
            <a:endParaRPr/>
          </a:p>
        </p:txBody>
      </p:sp>
      <p:pic>
        <p:nvPicPr>
          <p:cNvPr id="592" name="Google Shape;59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" y="4692333"/>
            <a:ext cx="3610968" cy="1962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1"/>
          <p:cNvSpPr txBox="1"/>
          <p:nvPr>
            <p:ph type="title"/>
          </p:nvPr>
        </p:nvSpPr>
        <p:spPr>
          <a:xfrm>
            <a:off x="589367" y="192533"/>
            <a:ext cx="111816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3900"/>
              <a:t>GPT</a:t>
            </a:r>
            <a:endParaRPr sz="3900"/>
          </a:p>
        </p:txBody>
      </p:sp>
      <p:sp>
        <p:nvSpPr>
          <p:cNvPr id="598" name="Google Shape;598;p41"/>
          <p:cNvSpPr txBox="1"/>
          <p:nvPr>
            <p:ph idx="1" type="body"/>
          </p:nvPr>
        </p:nvSpPr>
        <p:spPr>
          <a:xfrm>
            <a:off x="589367" y="1253200"/>
            <a:ext cx="106248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480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>
                <a:solidFill>
                  <a:schemeClr val="dk1"/>
                </a:solidFill>
              </a:rPr>
              <a:t>Unidirectional: trained to predict next word in a sentence</a:t>
            </a:r>
            <a:endParaRPr sz="2800">
              <a:solidFill>
                <a:schemeClr val="dk1"/>
              </a:solidFill>
            </a:endParaRPr>
          </a:p>
          <a:p>
            <a:pPr indent="-30480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>
                <a:solidFill>
                  <a:schemeClr val="dk1"/>
                </a:solidFill>
              </a:rPr>
              <a:t>GPT-1 - 110M parameters</a:t>
            </a:r>
            <a:endParaRPr sz="2800">
              <a:solidFill>
                <a:schemeClr val="dk1"/>
              </a:solidFill>
            </a:endParaRPr>
          </a:p>
          <a:p>
            <a:pPr indent="-30480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>
                <a:solidFill>
                  <a:schemeClr val="dk1"/>
                </a:solidFill>
              </a:rPr>
              <a:t>GPT-2 1.5B parameters</a:t>
            </a:r>
            <a:endParaRPr sz="2800">
              <a:solidFill>
                <a:schemeClr val="dk1"/>
              </a:solidFill>
            </a:endParaRPr>
          </a:p>
          <a:p>
            <a:pPr indent="-30480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>
                <a:solidFill>
                  <a:schemeClr val="dk1"/>
                </a:solidFill>
              </a:rPr>
              <a:t>GPT-3 175B parameters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2"/>
          <p:cNvSpPr txBox="1"/>
          <p:nvPr>
            <p:ph type="title"/>
          </p:nvPr>
        </p:nvSpPr>
        <p:spPr>
          <a:xfrm>
            <a:off x="485457" y="165036"/>
            <a:ext cx="110985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300">
            <a:spAutoFit/>
          </a:bodyPr>
          <a:lstStyle/>
          <a:p>
            <a:pPr indent="0" lvl="0" marL="1917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>
                <a:latin typeface="Calibri"/>
                <a:ea typeface="Calibri"/>
                <a:cs typeface="Calibri"/>
                <a:sym typeface="Calibri"/>
              </a:rPr>
              <a:t>Generative Pretrained Transformer (GPT) [</a:t>
            </a:r>
            <a:r>
              <a:rPr b="0"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Radford et al., 2018</a:t>
            </a:r>
            <a:r>
              <a:rPr b="0" lang="en-US">
                <a:latin typeface="Calibri"/>
                <a:ea typeface="Calibri"/>
                <a:cs typeface="Calibri"/>
                <a:sym typeface="Calibri"/>
              </a:rPr>
              <a:t>]</a:t>
            </a:r>
            <a:endParaRPr/>
          </a:p>
        </p:txBody>
      </p:sp>
      <p:sp>
        <p:nvSpPr>
          <p:cNvPr id="604" name="Google Shape;604;p42"/>
          <p:cNvSpPr txBox="1"/>
          <p:nvPr/>
        </p:nvSpPr>
        <p:spPr>
          <a:xfrm>
            <a:off x="485457" y="6498590"/>
            <a:ext cx="2166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50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42"/>
          <p:cNvSpPr txBox="1"/>
          <p:nvPr/>
        </p:nvSpPr>
        <p:spPr>
          <a:xfrm>
            <a:off x="485457" y="1093406"/>
            <a:ext cx="10293300" cy="3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2018’s GPT was a big success in pretraining a decoder!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Transformer decoder with 12 layers, 117M parameters.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768-dimensional hidden states, 3072-dimensional feed-forward hidden layers.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Byte-pair encoding with 40,000 merges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Trained on BooksCorpus: over 7000 unique books.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7965" lvl="1" marL="698500" marR="0" rtl="0" algn="l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Clr>
                <a:srgbClr val="007B92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Contains long spans of contiguous text, for learning long-distance dependencies.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3535" lvl="0" marL="355600" marR="814705" rtl="0" algn="l">
              <a:lnSpc>
                <a:spcPct val="117391"/>
              </a:lnSpc>
              <a:spcBef>
                <a:spcPts val="685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acronym “GPT” never showed up in the original paper; it could stand for “Generative PreTraining” or “Generative Pretrained Transformer”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42"/>
          <p:cNvSpPr txBox="1"/>
          <p:nvPr/>
        </p:nvSpPr>
        <p:spPr>
          <a:xfrm>
            <a:off x="9640189" y="6510337"/>
            <a:ext cx="18363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75E53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b="0" i="0" lang="en-US" sz="1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Devlin et al., 2018</a:t>
            </a:r>
            <a:r>
              <a:rPr b="0" i="0" lang="en-US" sz="1800" u="none" cap="none" strike="noStrike">
                <a:solidFill>
                  <a:srgbClr val="175E53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3"/>
          <p:cNvSpPr txBox="1"/>
          <p:nvPr>
            <p:ph type="title"/>
          </p:nvPr>
        </p:nvSpPr>
        <p:spPr>
          <a:xfrm>
            <a:off x="485457" y="165036"/>
            <a:ext cx="110985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300">
            <a:spAutoFit/>
          </a:bodyPr>
          <a:lstStyle/>
          <a:p>
            <a:pPr indent="0" lvl="0" marL="1917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>
                <a:latin typeface="Calibri"/>
                <a:ea typeface="Calibri"/>
                <a:cs typeface="Calibri"/>
                <a:sym typeface="Calibri"/>
              </a:rPr>
              <a:t>Generative Pretrained Transformer (GPT) [</a:t>
            </a:r>
            <a:r>
              <a:rPr b="0"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Radford et al., 2018</a:t>
            </a:r>
            <a:r>
              <a:rPr b="0" lang="en-US">
                <a:latin typeface="Calibri"/>
                <a:ea typeface="Calibri"/>
                <a:cs typeface="Calibri"/>
                <a:sym typeface="Calibri"/>
              </a:rPr>
              <a:t>]</a:t>
            </a:r>
            <a:endParaRPr/>
          </a:p>
        </p:txBody>
      </p:sp>
      <p:sp>
        <p:nvSpPr>
          <p:cNvPr id="612" name="Google Shape;612;p43"/>
          <p:cNvSpPr txBox="1"/>
          <p:nvPr/>
        </p:nvSpPr>
        <p:spPr>
          <a:xfrm>
            <a:off x="485457" y="1158303"/>
            <a:ext cx="10478700" cy="12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do we format inputs to our decoder for </a:t>
            </a: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finetuning tasks?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Natural Language Inference: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Label pairs of sentences as </a:t>
            </a:r>
            <a:r>
              <a:rPr b="0" i="1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entailing/contradictory/neutral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43"/>
          <p:cNvSpPr txBox="1"/>
          <p:nvPr/>
        </p:nvSpPr>
        <p:spPr>
          <a:xfrm>
            <a:off x="485457" y="2352484"/>
            <a:ext cx="47205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7B92"/>
                </a:solidFill>
                <a:latin typeface="Calibri"/>
                <a:ea typeface="Calibri"/>
                <a:cs typeface="Calibri"/>
                <a:sym typeface="Calibri"/>
              </a:rPr>
              <a:t>Premise: </a:t>
            </a:r>
            <a:r>
              <a:rPr b="0" i="1" lang="en-US" sz="2300" u="none" cap="none" strike="noStrike">
                <a:solidFill>
                  <a:srgbClr val="007B92"/>
                </a:solidFill>
                <a:latin typeface="Calibri"/>
                <a:ea typeface="Calibri"/>
                <a:cs typeface="Calibri"/>
                <a:sym typeface="Calibri"/>
              </a:rPr>
              <a:t>The man is in the doorway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7B92"/>
                </a:solidFill>
                <a:latin typeface="Calibri"/>
                <a:ea typeface="Calibri"/>
                <a:cs typeface="Calibri"/>
                <a:sym typeface="Calibri"/>
              </a:rPr>
              <a:t>Hypothesis: </a:t>
            </a:r>
            <a:r>
              <a:rPr b="0" i="1" lang="en-US" sz="2300" u="none" cap="none" strike="noStrike">
                <a:solidFill>
                  <a:srgbClr val="007B92"/>
                </a:solidFill>
                <a:latin typeface="Calibri"/>
                <a:ea typeface="Calibri"/>
                <a:cs typeface="Calibri"/>
                <a:sym typeface="Calibri"/>
              </a:rPr>
              <a:t>The person is near the door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43"/>
          <p:cNvSpPr txBox="1"/>
          <p:nvPr/>
        </p:nvSpPr>
        <p:spPr>
          <a:xfrm>
            <a:off x="485457" y="3620198"/>
            <a:ext cx="10308600" cy="20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2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Radford et al., 2018 evaluate on natural language inference.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Here’s roughly how the input was formatted, as a sequence of tokens for the decoder.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39750" rtl="0" algn="l">
              <a:lnSpc>
                <a:spcPct val="239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[START] </a:t>
            </a:r>
            <a:r>
              <a:rPr b="0" i="1" lang="en-US" sz="2300" u="none" cap="none" strike="noStrike">
                <a:solidFill>
                  <a:srgbClr val="007B92"/>
                </a:solidFill>
                <a:latin typeface="Calibri"/>
                <a:ea typeface="Calibri"/>
                <a:cs typeface="Calibri"/>
                <a:sym typeface="Calibri"/>
              </a:rPr>
              <a:t>The man is in the doorway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[DELIM] </a:t>
            </a:r>
            <a:r>
              <a:rPr b="0" i="1" lang="en-US" sz="2300" u="none" cap="none" strike="noStrike">
                <a:solidFill>
                  <a:srgbClr val="007B92"/>
                </a:solidFill>
                <a:latin typeface="Calibri"/>
                <a:ea typeface="Calibri"/>
                <a:cs typeface="Calibri"/>
                <a:sym typeface="Calibri"/>
              </a:rPr>
              <a:t>The person is near the door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[EXTRACT] The linear classifier is applied to the representation of the [EXTRACT] token.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43"/>
          <p:cNvSpPr/>
          <p:nvPr/>
        </p:nvSpPr>
        <p:spPr>
          <a:xfrm>
            <a:off x="5338826" y="2566289"/>
            <a:ext cx="304800" cy="533400"/>
          </a:xfrm>
          <a:custGeom>
            <a:rect b="b" l="l" r="r" t="t"/>
            <a:pathLst>
              <a:path extrusionOk="0" h="533400" w="304800">
                <a:moveTo>
                  <a:pt x="0" y="0"/>
                </a:moveTo>
                <a:lnTo>
                  <a:pt x="59281" y="2004"/>
                </a:lnTo>
                <a:lnTo>
                  <a:pt x="107727" y="7461"/>
                </a:lnTo>
                <a:lnTo>
                  <a:pt x="140410" y="15537"/>
                </a:lnTo>
                <a:lnTo>
                  <a:pt x="152400" y="25400"/>
                </a:lnTo>
                <a:lnTo>
                  <a:pt x="152400" y="241300"/>
                </a:lnTo>
                <a:lnTo>
                  <a:pt x="164371" y="251162"/>
                </a:lnTo>
                <a:lnTo>
                  <a:pt x="197024" y="259238"/>
                </a:lnTo>
                <a:lnTo>
                  <a:pt x="245465" y="264695"/>
                </a:lnTo>
                <a:lnTo>
                  <a:pt x="304800" y="266700"/>
                </a:lnTo>
                <a:lnTo>
                  <a:pt x="245465" y="268686"/>
                </a:lnTo>
                <a:lnTo>
                  <a:pt x="197024" y="274113"/>
                </a:lnTo>
                <a:lnTo>
                  <a:pt x="164371" y="282184"/>
                </a:lnTo>
                <a:lnTo>
                  <a:pt x="152400" y="292100"/>
                </a:lnTo>
                <a:lnTo>
                  <a:pt x="152400" y="507873"/>
                </a:lnTo>
                <a:lnTo>
                  <a:pt x="140410" y="517788"/>
                </a:lnTo>
                <a:lnTo>
                  <a:pt x="107727" y="525859"/>
                </a:lnTo>
                <a:lnTo>
                  <a:pt x="59281" y="531286"/>
                </a:lnTo>
                <a:lnTo>
                  <a:pt x="0" y="533273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43"/>
          <p:cNvSpPr txBox="1"/>
          <p:nvPr/>
        </p:nvSpPr>
        <p:spPr>
          <a:xfrm>
            <a:off x="5798184" y="2607627"/>
            <a:ext cx="13563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rgbClr val="007B92"/>
                </a:solidFill>
                <a:latin typeface="Calibri"/>
                <a:ea typeface="Calibri"/>
                <a:cs typeface="Calibri"/>
                <a:sym typeface="Calibri"/>
              </a:rPr>
              <a:t>entailment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43"/>
          <p:cNvSpPr txBox="1"/>
          <p:nvPr>
            <p:ph idx="12" type="sldNum"/>
          </p:nvPr>
        </p:nvSpPr>
        <p:spPr>
          <a:xfrm>
            <a:off x="460057" y="6543833"/>
            <a:ext cx="279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4"/>
          <p:cNvSpPr txBox="1"/>
          <p:nvPr>
            <p:ph type="title"/>
          </p:nvPr>
        </p:nvSpPr>
        <p:spPr>
          <a:xfrm>
            <a:off x="589367" y="192533"/>
            <a:ext cx="111816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3900"/>
              <a:t>GPT-1 Key Concepts</a:t>
            </a:r>
            <a:endParaRPr sz="3900"/>
          </a:p>
        </p:txBody>
      </p:sp>
      <p:sp>
        <p:nvSpPr>
          <p:cNvPr id="623" name="Google Shape;623;p44"/>
          <p:cNvSpPr txBox="1"/>
          <p:nvPr>
            <p:ph idx="1" type="body"/>
          </p:nvPr>
        </p:nvSpPr>
        <p:spPr>
          <a:xfrm>
            <a:off x="589367" y="1253200"/>
            <a:ext cx="10624800" cy="20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480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Bottleneck: Lack of labeled data</a:t>
            </a:r>
            <a:endParaRPr>
              <a:solidFill>
                <a:schemeClr val="dk1"/>
              </a:solidFill>
            </a:endParaRPr>
          </a:p>
          <a:p>
            <a:pPr indent="-30480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2-step training process: (“semi-supervised”</a:t>
            </a:r>
            <a:r>
              <a:rPr lang="en-US"/>
              <a:t>)</a:t>
            </a:r>
            <a:endParaRPr/>
          </a:p>
          <a:p>
            <a:pPr indent="-304800" lvl="1" marL="1219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 sz="2500"/>
              <a:t>Generative pre-training on unlabeled data; “self-supervised” learning</a:t>
            </a:r>
            <a:endParaRPr sz="2500"/>
          </a:p>
          <a:p>
            <a:pPr indent="-304800" lvl="1" marL="1219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 sz="2500"/>
              <a:t>Discriminative fine-tuning on labeled data; supervised</a:t>
            </a:r>
            <a:endParaRPr sz="2500"/>
          </a:p>
        </p:txBody>
      </p:sp>
      <p:pic>
        <p:nvPicPr>
          <p:cNvPr id="624" name="Google Shape;62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5467" y="3607300"/>
            <a:ext cx="6257599" cy="325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5"/>
          <p:cNvSpPr txBox="1"/>
          <p:nvPr>
            <p:ph type="ctrTitle"/>
          </p:nvPr>
        </p:nvSpPr>
        <p:spPr>
          <a:xfrm>
            <a:off x="485447" y="66875"/>
            <a:ext cx="79626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>
                <a:latin typeface="Calibri"/>
                <a:ea typeface="Calibri"/>
                <a:cs typeface="Calibri"/>
                <a:sym typeface="Calibri"/>
              </a:rPr>
              <a:t>Generative Pretrained Transformer (GPT) [</a:t>
            </a:r>
            <a:r>
              <a:rPr b="0"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Radford et al., 2018</a:t>
            </a:r>
            <a:r>
              <a:rPr b="0" lang="en-US">
                <a:latin typeface="Calibri"/>
                <a:ea typeface="Calibri"/>
                <a:cs typeface="Calibri"/>
                <a:sym typeface="Calibri"/>
              </a:rPr>
              <a:t>]</a:t>
            </a:r>
            <a:endParaRPr/>
          </a:p>
        </p:txBody>
      </p:sp>
      <p:sp>
        <p:nvSpPr>
          <p:cNvPr id="630" name="Google Shape;630;p45"/>
          <p:cNvSpPr txBox="1"/>
          <p:nvPr/>
        </p:nvSpPr>
        <p:spPr>
          <a:xfrm>
            <a:off x="485457" y="1276078"/>
            <a:ext cx="71031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GPT results on various </a:t>
            </a:r>
            <a:r>
              <a:rPr b="0" i="1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natural language inference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datasets.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1" name="Google Shape;631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739" y="2199720"/>
            <a:ext cx="10452358" cy="2935279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45"/>
          <p:cNvSpPr txBox="1"/>
          <p:nvPr>
            <p:ph idx="12" type="sldNum"/>
          </p:nvPr>
        </p:nvSpPr>
        <p:spPr>
          <a:xfrm>
            <a:off x="460057" y="6543833"/>
            <a:ext cx="279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6"/>
          <p:cNvSpPr txBox="1"/>
          <p:nvPr>
            <p:ph type="title"/>
          </p:nvPr>
        </p:nvSpPr>
        <p:spPr>
          <a:xfrm>
            <a:off x="589367" y="192533"/>
            <a:ext cx="111816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3900"/>
              <a:t>GPT-2 Key Concepts</a:t>
            </a:r>
            <a:endParaRPr sz="3900"/>
          </a:p>
        </p:txBody>
      </p:sp>
      <p:sp>
        <p:nvSpPr>
          <p:cNvPr id="638" name="Google Shape;638;p46"/>
          <p:cNvSpPr txBox="1"/>
          <p:nvPr>
            <p:ph idx="1" type="body"/>
          </p:nvPr>
        </p:nvSpPr>
        <p:spPr>
          <a:xfrm>
            <a:off x="589367" y="1253200"/>
            <a:ext cx="106248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480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Compared to GPT-1</a:t>
            </a:r>
            <a:endParaRPr>
              <a:solidFill>
                <a:schemeClr val="dk1"/>
              </a:solidFill>
            </a:endParaRPr>
          </a:p>
          <a:p>
            <a:pPr indent="-304800" lvl="1" marL="1219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Larger model</a:t>
            </a:r>
            <a:endParaRPr/>
          </a:p>
          <a:p>
            <a:pPr indent="-304800" lvl="1" marL="1219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Larger unlabeled dataset</a:t>
            </a:r>
            <a:endParaRPr/>
          </a:p>
          <a:p>
            <a:pPr indent="-304800" lvl="1" marL="1219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No fine-tuning (zero-shot transfer instead)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7"/>
          <p:cNvSpPr txBox="1"/>
          <p:nvPr>
            <p:ph type="title"/>
          </p:nvPr>
        </p:nvSpPr>
        <p:spPr>
          <a:xfrm>
            <a:off x="589367" y="192533"/>
            <a:ext cx="111816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3900"/>
              <a:t>GPT-2</a:t>
            </a:r>
            <a:endParaRPr sz="3900"/>
          </a:p>
        </p:txBody>
      </p:sp>
      <p:sp>
        <p:nvSpPr>
          <p:cNvPr id="644" name="Google Shape;644;p47"/>
          <p:cNvSpPr txBox="1"/>
          <p:nvPr>
            <p:ph idx="1" type="body"/>
          </p:nvPr>
        </p:nvSpPr>
        <p:spPr>
          <a:xfrm>
            <a:off x="589367" y="1253200"/>
            <a:ext cx="106248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48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>
                <a:solidFill>
                  <a:schemeClr val="dk1"/>
                </a:solidFill>
              </a:rPr>
              <a:t>Unlike BERT which uses the Transformer Encoder blocks, GPT stacks the Transformer Decoder.</a:t>
            </a:r>
            <a:endParaRPr sz="2800">
              <a:solidFill>
                <a:schemeClr val="dk1"/>
              </a:solidFill>
            </a:endParaRPr>
          </a:p>
          <a:p>
            <a:pPr indent="-3048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>
                <a:solidFill>
                  <a:schemeClr val="dk1"/>
                </a:solidFill>
              </a:rPr>
              <a:t>GPT-2 is </a:t>
            </a:r>
            <a:r>
              <a:rPr b="1" lang="en-US" sz="2800">
                <a:solidFill>
                  <a:schemeClr val="dk1"/>
                </a:solidFill>
              </a:rPr>
              <a:t>auto-regressive</a:t>
            </a:r>
            <a:r>
              <a:rPr lang="en-US" sz="2800">
                <a:solidFill>
                  <a:schemeClr val="dk1"/>
                </a:solidFill>
              </a:rPr>
              <a:t>, BERT is not. BERT dropped the auto-regression in order to incorporate the context on both sides of a word.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645" name="Google Shape;64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1358" y="3429000"/>
            <a:ext cx="7410645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8"/>
          <p:cNvSpPr txBox="1"/>
          <p:nvPr>
            <p:ph type="title"/>
          </p:nvPr>
        </p:nvSpPr>
        <p:spPr>
          <a:xfrm>
            <a:off x="589367" y="192533"/>
            <a:ext cx="111816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3900"/>
              <a:t>GPT-2</a:t>
            </a:r>
            <a:endParaRPr sz="3900"/>
          </a:p>
        </p:txBody>
      </p:sp>
      <p:sp>
        <p:nvSpPr>
          <p:cNvPr id="651" name="Google Shape;651;p48"/>
          <p:cNvSpPr txBox="1"/>
          <p:nvPr>
            <p:ph idx="1" type="body"/>
          </p:nvPr>
        </p:nvSpPr>
        <p:spPr>
          <a:xfrm>
            <a:off x="589367" y="1253200"/>
            <a:ext cx="10624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800"/>
          </a:p>
        </p:txBody>
      </p:sp>
      <p:sp>
        <p:nvSpPr>
          <p:cNvPr id="652" name="Google Shape;652;p48"/>
          <p:cNvSpPr txBox="1"/>
          <p:nvPr/>
        </p:nvSpPr>
        <p:spPr>
          <a:xfrm>
            <a:off x="246400" y="6434800"/>
            <a:ext cx="7392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http://jalammar.github.io/illustrated-gpt2/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3" name="Google Shape;653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6750" y="891731"/>
            <a:ext cx="10038499" cy="487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9"/>
          <p:cNvSpPr txBox="1"/>
          <p:nvPr/>
        </p:nvSpPr>
        <p:spPr>
          <a:xfrm>
            <a:off x="485457" y="1017460"/>
            <a:ext cx="11106300" cy="11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5075">
            <a:spAutoFit/>
          </a:bodyPr>
          <a:lstStyle/>
          <a:p>
            <a:pPr indent="0" lvl="0" marL="12700" marR="5080" rtl="0" algn="l">
              <a:lnSpc>
                <a:spcPct val="1102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mentioned how pretrained decoders can be used </a:t>
            </a: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their capacities as language models. GPT-2,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larger version (1.5B) of GPT trained on more data, was shown to produce relatively convincing samples of natural language.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49"/>
          <p:cNvSpPr txBox="1"/>
          <p:nvPr>
            <p:ph type="ctrTitle"/>
          </p:nvPr>
        </p:nvSpPr>
        <p:spPr>
          <a:xfrm>
            <a:off x="485448" y="34150"/>
            <a:ext cx="75702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>
                <a:latin typeface="Calibri"/>
                <a:ea typeface="Calibri"/>
                <a:cs typeface="Calibri"/>
                <a:sym typeface="Calibri"/>
              </a:rPr>
              <a:t>Increasingly convincing generations (GPT2) [</a:t>
            </a:r>
            <a:r>
              <a:rPr b="0"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Radford et al., 2018</a:t>
            </a:r>
            <a:r>
              <a:rPr b="0" lang="en-US">
                <a:latin typeface="Calibri"/>
                <a:ea typeface="Calibri"/>
                <a:cs typeface="Calibri"/>
                <a:sym typeface="Calibri"/>
              </a:rPr>
              <a:t>]</a:t>
            </a:r>
            <a:endParaRPr/>
          </a:p>
        </p:txBody>
      </p:sp>
      <p:pic>
        <p:nvPicPr>
          <p:cNvPr id="660" name="Google Shape;660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9378" y="2421879"/>
            <a:ext cx="8557097" cy="3824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 txBox="1"/>
          <p:nvPr>
            <p:ph type="title"/>
          </p:nvPr>
        </p:nvSpPr>
        <p:spPr>
          <a:xfrm>
            <a:off x="647276" y="220048"/>
            <a:ext cx="147981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9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Attention is </a:t>
            </a:r>
            <a:r>
              <a:rPr i="1" lang="en-US">
                <a:latin typeface="Calibri"/>
                <a:ea typeface="Calibri"/>
                <a:cs typeface="Calibri"/>
                <a:sym typeface="Calibri"/>
              </a:rPr>
              <a:t>weighted </a:t>
            </a:r>
            <a:r>
              <a:rPr lang="en-US"/>
              <a:t>averaging, which lets you do lookups!</a:t>
            </a:r>
            <a:endParaRPr/>
          </a:p>
        </p:txBody>
      </p:sp>
      <p:pic>
        <p:nvPicPr>
          <p:cNvPr id="110" name="Google Shape;11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10400" y="3101731"/>
            <a:ext cx="3896121" cy="324026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5"/>
          <p:cNvSpPr txBox="1"/>
          <p:nvPr/>
        </p:nvSpPr>
        <p:spPr>
          <a:xfrm>
            <a:off x="551497" y="1161732"/>
            <a:ext cx="102336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Attention is just a </a:t>
            </a: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weighted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average – this is very powerful if the weights are learned!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5"/>
          <p:cNvSpPr txBox="1"/>
          <p:nvPr/>
        </p:nvSpPr>
        <p:spPr>
          <a:xfrm>
            <a:off x="6560819" y="1737677"/>
            <a:ext cx="49923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400">
            <a:spAutoFit/>
          </a:bodyPr>
          <a:lstStyle/>
          <a:p>
            <a:pPr indent="0" lvl="0" marL="12700" marR="0" rtl="0" algn="l">
              <a:lnSpc>
                <a:spcPct val="99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a </a:t>
            </a: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lookup table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we have a table of </a:t>
            </a:r>
            <a:r>
              <a:rPr b="1" i="0" lang="en-US" sz="2300" u="none" cap="none" strike="noStrike">
                <a:solidFill>
                  <a:srgbClr val="BA792B"/>
                </a:solidFill>
                <a:latin typeface="Calibri"/>
                <a:ea typeface="Calibri"/>
                <a:cs typeface="Calibri"/>
                <a:sym typeface="Calibri"/>
              </a:rPr>
              <a:t>keys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that map to </a:t>
            </a:r>
            <a:r>
              <a:rPr b="1" i="0" lang="en-US" sz="2300" u="none" cap="none" strike="noStrike">
                <a:solidFill>
                  <a:srgbClr val="609D93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The </a:t>
            </a:r>
            <a:r>
              <a:rPr b="1" i="0" lang="en-US" sz="2300" u="none" cap="none" strike="noStrike">
                <a:solidFill>
                  <a:srgbClr val="EA7171"/>
                </a:solidFill>
                <a:latin typeface="Calibri"/>
                <a:ea typeface="Calibri"/>
                <a:cs typeface="Calibri"/>
                <a:sym typeface="Calibri"/>
              </a:rPr>
              <a:t>query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matches one of the keys, returning its value.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" name="Google Shape;113;p5"/>
          <p:cNvGrpSpPr/>
          <p:nvPr/>
        </p:nvGrpSpPr>
        <p:grpSpPr>
          <a:xfrm>
            <a:off x="6209347" y="1895392"/>
            <a:ext cx="82867" cy="4634033"/>
            <a:chOff x="6209347" y="1895392"/>
            <a:chExt cx="82867" cy="4634033"/>
          </a:xfrm>
        </p:grpSpPr>
        <p:pic>
          <p:nvPicPr>
            <p:cNvPr id="114" name="Google Shape;114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09347" y="1895392"/>
              <a:ext cx="82867" cy="46340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Google Shape;115;p5"/>
            <p:cNvSpPr/>
            <p:nvPr/>
          </p:nvSpPr>
          <p:spPr>
            <a:xfrm>
              <a:off x="6253225" y="1909318"/>
              <a:ext cx="0" cy="4571365"/>
            </a:xfrm>
            <a:custGeom>
              <a:rect b="b" l="l" r="r" t="t"/>
              <a:pathLst>
                <a:path extrusionOk="0" h="4571365" w="120000">
                  <a:moveTo>
                    <a:pt x="0" y="0"/>
                  </a:moveTo>
                  <a:lnTo>
                    <a:pt x="0" y="4570933"/>
                  </a:lnTo>
                </a:path>
              </a:pathLst>
            </a:cu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6" name="Google Shape;116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5800" y="3250470"/>
            <a:ext cx="5172074" cy="328197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 txBox="1"/>
          <p:nvPr/>
        </p:nvSpPr>
        <p:spPr>
          <a:xfrm>
            <a:off x="285115" y="1743392"/>
            <a:ext cx="55857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400">
            <a:spAutoFit/>
          </a:bodyPr>
          <a:lstStyle/>
          <a:p>
            <a:pPr indent="0" lvl="0" marL="12700" marR="0" rtl="0" algn="just">
              <a:lnSpc>
                <a:spcPct val="99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</a:t>
            </a: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attention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the </a:t>
            </a:r>
            <a:r>
              <a:rPr b="1" i="0" lang="en-US" sz="2300" u="none" cap="none" strike="noStrike">
                <a:solidFill>
                  <a:srgbClr val="EA7171"/>
                </a:solidFill>
                <a:latin typeface="Calibri"/>
                <a:ea typeface="Calibri"/>
                <a:cs typeface="Calibri"/>
                <a:sym typeface="Calibri"/>
              </a:rPr>
              <a:t>query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matches all </a:t>
            </a:r>
            <a:r>
              <a:rPr b="1" i="0" lang="en-US" sz="2300" u="none" cap="none" strike="noStrike">
                <a:solidFill>
                  <a:srgbClr val="BA792B"/>
                </a:solidFill>
                <a:latin typeface="Calibri"/>
                <a:ea typeface="Calibri"/>
                <a:cs typeface="Calibri"/>
                <a:sym typeface="Calibri"/>
              </a:rPr>
              <a:t>keys </a:t>
            </a:r>
            <a:r>
              <a:rPr b="0" i="1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softly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to a weight between 0 and 1. The keys’ </a:t>
            </a:r>
            <a:r>
              <a:rPr b="1" i="0" lang="en-US" sz="2300" u="none" cap="none" strike="noStrike">
                <a:solidFill>
                  <a:srgbClr val="609D93"/>
                </a:solidFill>
                <a:latin typeface="Calibri"/>
                <a:ea typeface="Calibri"/>
                <a:cs typeface="Calibri"/>
                <a:sym typeface="Calibri"/>
              </a:rPr>
              <a:t>values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are multiplied by the weights and summed.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5"/>
          <p:cNvSpPr txBox="1"/>
          <p:nvPr>
            <p:ph idx="12" type="sldNum"/>
          </p:nvPr>
        </p:nvSpPr>
        <p:spPr>
          <a:xfrm>
            <a:off x="613409" y="8725111"/>
            <a:ext cx="3732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8325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50"/>
          <p:cNvSpPr txBox="1"/>
          <p:nvPr>
            <p:ph type="title"/>
          </p:nvPr>
        </p:nvSpPr>
        <p:spPr>
          <a:xfrm>
            <a:off x="589367" y="192533"/>
            <a:ext cx="111816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3900"/>
              <a:t>GPT-3</a:t>
            </a:r>
            <a:endParaRPr sz="3900"/>
          </a:p>
        </p:txBody>
      </p:sp>
      <p:sp>
        <p:nvSpPr>
          <p:cNvPr id="666" name="Google Shape;666;p50"/>
          <p:cNvSpPr txBox="1"/>
          <p:nvPr>
            <p:ph idx="1" type="body"/>
          </p:nvPr>
        </p:nvSpPr>
        <p:spPr>
          <a:xfrm>
            <a:off x="589367" y="1253200"/>
            <a:ext cx="10624800" cy="24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48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>
                <a:solidFill>
                  <a:schemeClr val="dk1"/>
                </a:solidFill>
              </a:rPr>
              <a:t>Overall, similar to GPT-2</a:t>
            </a:r>
            <a:endParaRPr sz="2800">
              <a:solidFill>
                <a:schemeClr val="dk1"/>
              </a:solidFill>
            </a:endParaRPr>
          </a:p>
          <a:p>
            <a:pPr indent="-3048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>
                <a:solidFill>
                  <a:schemeClr val="dk1"/>
                </a:solidFill>
              </a:rPr>
              <a:t>More parameters - 175B vs 1.5B</a:t>
            </a:r>
            <a:endParaRPr sz="2800">
              <a:solidFill>
                <a:schemeClr val="dk1"/>
              </a:solidFill>
            </a:endParaRPr>
          </a:p>
          <a:p>
            <a:pPr indent="-3048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>
                <a:solidFill>
                  <a:schemeClr val="dk1"/>
                </a:solidFill>
              </a:rPr>
              <a:t>Double the context size (2048 from 1024)</a:t>
            </a:r>
            <a:endParaRPr sz="2800">
              <a:solidFill>
                <a:schemeClr val="dk1"/>
              </a:solidFill>
            </a:endParaRPr>
          </a:p>
          <a:p>
            <a:pPr indent="-3048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>
                <a:solidFill>
                  <a:schemeClr val="dk1"/>
                </a:solidFill>
              </a:rPr>
              <a:t>Larger word embeddings (12.8k instead of 1.6k)</a:t>
            </a:r>
            <a:endParaRPr sz="2800">
              <a:solidFill>
                <a:schemeClr val="dk1"/>
              </a:solidFill>
            </a:endParaRPr>
          </a:p>
          <a:p>
            <a:pPr indent="-3048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>
                <a:solidFill>
                  <a:schemeClr val="dk1"/>
                </a:solidFill>
              </a:rPr>
              <a:t>Attention pattern from Sparse Transformer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51"/>
          <p:cNvSpPr txBox="1"/>
          <p:nvPr>
            <p:ph type="title"/>
          </p:nvPr>
        </p:nvSpPr>
        <p:spPr>
          <a:xfrm>
            <a:off x="485457" y="165036"/>
            <a:ext cx="110985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300">
            <a:spAutoFit/>
          </a:bodyPr>
          <a:lstStyle/>
          <a:p>
            <a:pPr indent="0" lvl="0" marL="1917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GPT-3, In-context learning, and very large models</a:t>
            </a:r>
            <a:endParaRPr/>
          </a:p>
        </p:txBody>
      </p:sp>
      <p:sp>
        <p:nvSpPr>
          <p:cNvPr id="672" name="Google Shape;672;p51"/>
          <p:cNvSpPr txBox="1"/>
          <p:nvPr>
            <p:ph idx="12" type="sldNum"/>
          </p:nvPr>
        </p:nvSpPr>
        <p:spPr>
          <a:xfrm>
            <a:off x="460057" y="6543833"/>
            <a:ext cx="279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3" name="Google Shape;673;p51"/>
          <p:cNvSpPr txBox="1"/>
          <p:nvPr/>
        </p:nvSpPr>
        <p:spPr>
          <a:xfrm>
            <a:off x="866457" y="1380211"/>
            <a:ext cx="107811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0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 far, we’ve interacted with pretrained models in two ways: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rgbClr val="8B1515"/>
              </a:buClr>
              <a:buSzPts val="2400"/>
              <a:buFont typeface="Times New Roman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Sample from the distributions they define (maybe providing a prompt)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rgbClr val="8B1515"/>
              </a:buClr>
              <a:buSzPts val="2400"/>
              <a:buFont typeface="Times New Roman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Fine-tune them on a task we care about, and take their predictions.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4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232409" rtl="0" algn="l">
              <a:lnSpc>
                <a:spcPct val="101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Very large language models seem to perform some kind of learning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without gradient steps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simply from examples you provide within their contexts.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GPT-3 is the canonical example of this. The largest T5 model had 11 billion parameters.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GPT-3 has 175 billion parameters.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52"/>
          <p:cNvSpPr txBox="1"/>
          <p:nvPr>
            <p:ph type="title"/>
          </p:nvPr>
        </p:nvSpPr>
        <p:spPr>
          <a:xfrm>
            <a:off x="485457" y="165036"/>
            <a:ext cx="110985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300">
            <a:spAutoFit/>
          </a:bodyPr>
          <a:lstStyle/>
          <a:p>
            <a:pPr indent="0" lvl="0" marL="1917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GPT-3, In-context learning, and very large models</a:t>
            </a:r>
            <a:endParaRPr/>
          </a:p>
        </p:txBody>
      </p:sp>
      <p:sp>
        <p:nvSpPr>
          <p:cNvPr id="679" name="Google Shape;679;p52"/>
          <p:cNvSpPr txBox="1"/>
          <p:nvPr>
            <p:ph idx="12" type="sldNum"/>
          </p:nvPr>
        </p:nvSpPr>
        <p:spPr>
          <a:xfrm>
            <a:off x="460057" y="6543833"/>
            <a:ext cx="279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0" name="Google Shape;680;p52"/>
          <p:cNvSpPr txBox="1"/>
          <p:nvPr/>
        </p:nvSpPr>
        <p:spPr>
          <a:xfrm>
            <a:off x="328407" y="1004040"/>
            <a:ext cx="10770300" cy="27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925">
            <a:spAutoFit/>
          </a:bodyPr>
          <a:lstStyle/>
          <a:p>
            <a:pPr indent="0" lvl="0" marL="12700" marR="22225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Very large language models seem to perform some kind of learning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without gradient steps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simply from examples you provide within their contexts.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1875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in-context examples seem to specify the task to be performed, and the conditional distribution mocks performing the task to a certain extent.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484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 (prefix within a single Transformer decoder context):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52"/>
          <p:cNvSpPr txBox="1"/>
          <p:nvPr/>
        </p:nvSpPr>
        <p:spPr>
          <a:xfrm>
            <a:off x="485457" y="3647122"/>
            <a:ext cx="1536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52"/>
          <p:cNvSpPr txBox="1"/>
          <p:nvPr/>
        </p:nvSpPr>
        <p:spPr>
          <a:xfrm>
            <a:off x="1374460" y="3813603"/>
            <a:ext cx="2002200" cy="12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just">
              <a:lnSpc>
                <a:spcPct val="119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thanks -&gt; merci hello -&gt; bonjour mint -&gt; menthe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52"/>
          <p:cNvSpPr txBox="1"/>
          <p:nvPr/>
        </p:nvSpPr>
        <p:spPr>
          <a:xfrm>
            <a:off x="460057" y="5081710"/>
            <a:ext cx="4287600" cy="13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075">
            <a:spAutoFit/>
          </a:bodyPr>
          <a:lstStyle/>
          <a:p>
            <a:pPr indent="0" lvl="0" marL="92773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otter -&gt;	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7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Output (conditional generations):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27735" marR="0" rtl="0" algn="l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loutre…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3"/>
          <p:cNvSpPr txBox="1"/>
          <p:nvPr>
            <p:ph type="ctrTitle"/>
          </p:nvPr>
        </p:nvSpPr>
        <p:spPr>
          <a:xfrm>
            <a:off x="485457" y="110411"/>
            <a:ext cx="57945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GPT-3, In-context learning, and very large models</a:t>
            </a:r>
            <a:endParaRPr/>
          </a:p>
        </p:txBody>
      </p:sp>
      <p:sp>
        <p:nvSpPr>
          <p:cNvPr id="689" name="Google Shape;689;p53"/>
          <p:cNvSpPr txBox="1"/>
          <p:nvPr/>
        </p:nvSpPr>
        <p:spPr>
          <a:xfrm>
            <a:off x="485457" y="1158303"/>
            <a:ext cx="10553100" cy="8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925">
            <a:spAutoFit/>
          </a:bodyPr>
          <a:lstStyle/>
          <a:p>
            <a:pPr indent="0" lvl="0" marL="12700" marR="508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Very large language models seem to perform some kind of learning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without gradient steps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simply from examples you provide within their contexts.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0" name="Google Shape;69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3064" y="2114003"/>
            <a:ext cx="9754035" cy="4261538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53"/>
          <p:cNvSpPr txBox="1"/>
          <p:nvPr>
            <p:ph idx="12" type="sldNum"/>
          </p:nvPr>
        </p:nvSpPr>
        <p:spPr>
          <a:xfrm>
            <a:off x="460057" y="6543833"/>
            <a:ext cx="279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4"/>
          <p:cNvSpPr txBox="1"/>
          <p:nvPr>
            <p:ph type="title"/>
          </p:nvPr>
        </p:nvSpPr>
        <p:spPr>
          <a:xfrm>
            <a:off x="485457" y="165036"/>
            <a:ext cx="110985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300">
            <a:spAutoFit/>
          </a:bodyPr>
          <a:lstStyle/>
          <a:p>
            <a:pPr indent="0" lvl="0" marL="1917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>
                <a:latin typeface="Calibri"/>
                <a:ea typeface="Calibri"/>
                <a:cs typeface="Calibri"/>
                <a:sym typeface="Calibri"/>
              </a:rPr>
              <a:t>The byte-pair encoding algorithm</a:t>
            </a:r>
            <a:endParaRPr/>
          </a:p>
        </p:txBody>
      </p:sp>
      <p:sp>
        <p:nvSpPr>
          <p:cNvPr id="697" name="Google Shape;697;p54"/>
          <p:cNvSpPr txBox="1"/>
          <p:nvPr/>
        </p:nvSpPr>
        <p:spPr>
          <a:xfrm>
            <a:off x="485442" y="6498600"/>
            <a:ext cx="2475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64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54"/>
          <p:cNvSpPr txBox="1"/>
          <p:nvPr/>
        </p:nvSpPr>
        <p:spPr>
          <a:xfrm>
            <a:off x="485457" y="1158303"/>
            <a:ext cx="11165100" cy="45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Subword modeling in NLP encompasses a wide range of methods for reasoning about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structure below the word level. (Parts of words, characters, bytes.)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8B1515"/>
              </a:buClr>
              <a:buSzPts val="2100"/>
              <a:buFont typeface="Times New Roman"/>
              <a:buChar char="•"/>
            </a:pPr>
            <a:r>
              <a:rPr b="0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dominant modern paradigm is to learn a vocabulary of </a:t>
            </a:r>
            <a:r>
              <a:rPr b="1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parts of words (subword tokens).</a:t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B1515"/>
              </a:buClr>
              <a:buSzPts val="2100"/>
              <a:buFont typeface="Times New Roman"/>
              <a:buChar char="•"/>
            </a:pPr>
            <a:r>
              <a:rPr b="0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 training and testing time, each word is split into a sequence of known subwords.</a:t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25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Byte-pair encoding </a:t>
            </a:r>
            <a:r>
              <a:rPr b="0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 a simple, effective strategy for defining a subword vocabulary.</a:t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69900" marR="0" rtl="0" algn="l">
              <a:lnSpc>
                <a:spcPct val="100000"/>
              </a:lnSpc>
              <a:spcBef>
                <a:spcPts val="555"/>
              </a:spcBef>
              <a:spcAft>
                <a:spcPts val="0"/>
              </a:spcAft>
              <a:buClr>
                <a:srgbClr val="8B1515"/>
              </a:buClr>
              <a:buSzPts val="2100"/>
              <a:buFont typeface="Calibri"/>
              <a:buAutoNum type="arabicPeriod"/>
            </a:pPr>
            <a:r>
              <a:rPr b="0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Start with a vocabulary containing only characters and an “end-of-word” symbol.</a:t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69900" marR="0" rtl="0" algn="l">
              <a:lnSpc>
                <a:spcPct val="100000"/>
              </a:lnSpc>
              <a:spcBef>
                <a:spcPts val="489"/>
              </a:spcBef>
              <a:spcAft>
                <a:spcPts val="0"/>
              </a:spcAft>
              <a:buClr>
                <a:srgbClr val="8B1515"/>
              </a:buClr>
              <a:buSzPts val="2100"/>
              <a:buFont typeface="Calibri"/>
              <a:buAutoNum type="arabicPeriod"/>
            </a:pPr>
            <a:r>
              <a:rPr b="0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Using a corpus of text, find the most common adjacent characters “a,b”; add “ab” as a subword.</a:t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69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B1515"/>
              </a:buClr>
              <a:buSzPts val="2100"/>
              <a:buFont typeface="Calibri"/>
              <a:buAutoNum type="arabicPeriod"/>
            </a:pPr>
            <a:r>
              <a:rPr b="0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Replace instances of the character pair with the new subword; repeat until desired vocab size.</a:t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65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Originally used in NLP for machine translation; now a similar method (WordPiece) is used in pretrained models.</a:t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54"/>
          <p:cNvSpPr txBox="1"/>
          <p:nvPr/>
        </p:nvSpPr>
        <p:spPr>
          <a:xfrm>
            <a:off x="7832365" y="5687712"/>
            <a:ext cx="35781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75E53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b="0" i="0" lang="en-US" sz="1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Sennrich et al., 2016</a:t>
            </a:r>
            <a:r>
              <a:rPr b="0" i="0" lang="en-US" sz="1800" u="none" cap="none" strike="noStrike">
                <a:solidFill>
                  <a:srgbClr val="175E53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0" lang="en-US" sz="1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 Wu et al., 2016</a:t>
            </a:r>
            <a:r>
              <a:rPr b="0" i="0" lang="en-US" sz="1800" u="none" cap="none" strike="noStrike">
                <a:solidFill>
                  <a:srgbClr val="175E53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55"/>
          <p:cNvSpPr txBox="1"/>
          <p:nvPr>
            <p:ph type="title"/>
          </p:nvPr>
        </p:nvSpPr>
        <p:spPr>
          <a:xfrm>
            <a:off x="485457" y="165036"/>
            <a:ext cx="110985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300">
            <a:spAutoFit/>
          </a:bodyPr>
          <a:lstStyle/>
          <a:p>
            <a:pPr indent="0" lvl="0" marL="1917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>
                <a:latin typeface="Calibri"/>
                <a:ea typeface="Calibri"/>
                <a:cs typeface="Calibri"/>
                <a:sym typeface="Calibri"/>
              </a:rPr>
              <a:t>Word structure and subword models</a:t>
            </a:r>
            <a:endParaRPr/>
          </a:p>
        </p:txBody>
      </p:sp>
      <p:sp>
        <p:nvSpPr>
          <p:cNvPr id="705" name="Google Shape;705;p55"/>
          <p:cNvSpPr txBox="1"/>
          <p:nvPr/>
        </p:nvSpPr>
        <p:spPr>
          <a:xfrm>
            <a:off x="485457" y="1158303"/>
            <a:ext cx="108198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Common words end up being a part of the subword vocabulary, while rarer words are split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into (sometimes intuitive, sometimes not) components.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35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the worst case, words are split into as many subwords as they have characters.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55"/>
          <p:cNvSpPr txBox="1"/>
          <p:nvPr/>
        </p:nvSpPr>
        <p:spPr>
          <a:xfrm>
            <a:off x="2316226" y="3217544"/>
            <a:ext cx="6717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word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55"/>
          <p:cNvSpPr txBox="1"/>
          <p:nvPr/>
        </p:nvSpPr>
        <p:spPr>
          <a:xfrm>
            <a:off x="5062220" y="3144888"/>
            <a:ext cx="2244000" cy="25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7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vocab mapping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158623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7B92"/>
                </a:solidFill>
                <a:latin typeface="Calibri"/>
                <a:ea typeface="Calibri"/>
                <a:cs typeface="Calibri"/>
                <a:sym typeface="Calibri"/>
              </a:rPr>
              <a:t>hat learn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19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7B92"/>
                </a:solidFill>
                <a:latin typeface="Calibri"/>
                <a:ea typeface="Calibri"/>
                <a:cs typeface="Calibri"/>
                <a:sym typeface="Calibri"/>
              </a:rPr>
              <a:t>taa## aaa## sty la## ern## Transformer## ify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55"/>
          <p:cNvSpPr txBox="1"/>
          <p:nvPr/>
        </p:nvSpPr>
        <p:spPr>
          <a:xfrm>
            <a:off x="7808341" y="3217544"/>
            <a:ext cx="14256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embedding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55"/>
          <p:cNvSpPr txBox="1"/>
          <p:nvPr/>
        </p:nvSpPr>
        <p:spPr>
          <a:xfrm>
            <a:off x="2316226" y="3584003"/>
            <a:ext cx="1221000" cy="1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6388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7B92"/>
                </a:solidFill>
                <a:latin typeface="Calibri"/>
                <a:ea typeface="Calibri"/>
                <a:cs typeface="Calibri"/>
                <a:sym typeface="Calibri"/>
              </a:rPr>
              <a:t>hat learn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19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7B92"/>
                </a:solidFill>
                <a:latin typeface="Calibri"/>
                <a:ea typeface="Calibri"/>
                <a:cs typeface="Calibri"/>
                <a:sym typeface="Calibri"/>
              </a:rPr>
              <a:t>taaaaasty laern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55"/>
          <p:cNvSpPr txBox="1"/>
          <p:nvPr/>
        </p:nvSpPr>
        <p:spPr>
          <a:xfrm>
            <a:off x="4146803" y="3584003"/>
            <a:ext cx="324600" cy="17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7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7B9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🡪</a:t>
            </a:r>
            <a:endParaRPr b="0" i="0" sz="2400" u="none" cap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7B9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🡪</a:t>
            </a:r>
            <a:endParaRPr b="0" i="0" sz="2400" u="none" cap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7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7B9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🡪</a:t>
            </a:r>
            <a:endParaRPr b="0" i="0" sz="2400" u="none" cap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7B9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🡪</a:t>
            </a:r>
            <a:endParaRPr b="0" i="0" sz="2400" u="none" cap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711" name="Google Shape;711;p55"/>
          <p:cNvSpPr txBox="1"/>
          <p:nvPr/>
        </p:nvSpPr>
        <p:spPr>
          <a:xfrm>
            <a:off x="2316226" y="5411152"/>
            <a:ext cx="22395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7B92"/>
                </a:solidFill>
                <a:latin typeface="Calibri"/>
                <a:ea typeface="Calibri"/>
                <a:cs typeface="Calibri"/>
                <a:sym typeface="Calibri"/>
              </a:rPr>
              <a:t>Transformerify </a:t>
            </a:r>
            <a:r>
              <a:rPr b="0" i="0" lang="en-US" sz="2400" u="none" cap="none" strike="noStrike">
                <a:solidFill>
                  <a:srgbClr val="007B9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🡪</a:t>
            </a:r>
            <a:endParaRPr b="0" i="0" sz="2400" u="none" cap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712" name="Google Shape;712;p55"/>
          <p:cNvSpPr/>
          <p:nvPr/>
        </p:nvSpPr>
        <p:spPr>
          <a:xfrm>
            <a:off x="7772400" y="3932859"/>
            <a:ext cx="457200" cy="180975"/>
          </a:xfrm>
          <a:custGeom>
            <a:rect b="b" l="l" r="r" t="t"/>
            <a:pathLst>
              <a:path extrusionOk="0" h="180975" w="457200">
                <a:moveTo>
                  <a:pt x="457200" y="0"/>
                </a:moveTo>
                <a:lnTo>
                  <a:pt x="0" y="0"/>
                </a:lnTo>
                <a:lnTo>
                  <a:pt x="0" y="180924"/>
                </a:lnTo>
                <a:lnTo>
                  <a:pt x="457200" y="180924"/>
                </a:lnTo>
                <a:lnTo>
                  <a:pt x="457200" y="0"/>
                </a:lnTo>
                <a:close/>
              </a:path>
            </a:pathLst>
          </a:custGeom>
          <a:solidFill>
            <a:srgbClr val="8B151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55"/>
          <p:cNvSpPr/>
          <p:nvPr/>
        </p:nvSpPr>
        <p:spPr>
          <a:xfrm>
            <a:off x="7772400" y="4342307"/>
            <a:ext cx="457200" cy="190500"/>
          </a:xfrm>
          <a:custGeom>
            <a:rect b="b" l="l" r="r" t="t"/>
            <a:pathLst>
              <a:path extrusionOk="0" h="190500" w="457200">
                <a:moveTo>
                  <a:pt x="457200" y="0"/>
                </a:moveTo>
                <a:lnTo>
                  <a:pt x="0" y="0"/>
                </a:lnTo>
                <a:lnTo>
                  <a:pt x="0" y="190449"/>
                </a:lnTo>
                <a:lnTo>
                  <a:pt x="457200" y="190449"/>
                </a:lnTo>
                <a:lnTo>
                  <a:pt x="457200" y="0"/>
                </a:lnTo>
                <a:close/>
              </a:path>
            </a:pathLst>
          </a:custGeom>
          <a:solidFill>
            <a:srgbClr val="8B151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4" name="Google Shape;714;p55"/>
          <p:cNvGrpSpPr/>
          <p:nvPr/>
        </p:nvGrpSpPr>
        <p:grpSpPr>
          <a:xfrm>
            <a:off x="7786750" y="4775504"/>
            <a:ext cx="457200" cy="190500"/>
            <a:chOff x="7786750" y="4775504"/>
            <a:chExt cx="457200" cy="190500"/>
          </a:xfrm>
        </p:grpSpPr>
        <p:sp>
          <p:nvSpPr>
            <p:cNvPr id="715" name="Google Shape;715;p55"/>
            <p:cNvSpPr/>
            <p:nvPr/>
          </p:nvSpPr>
          <p:spPr>
            <a:xfrm>
              <a:off x="7786750" y="4775504"/>
              <a:ext cx="457200" cy="190500"/>
            </a:xfrm>
            <a:custGeom>
              <a:rect b="b" l="l" r="r" t="t"/>
              <a:pathLst>
                <a:path extrusionOk="0" h="190500" w="457200">
                  <a:moveTo>
                    <a:pt x="457200" y="0"/>
                  </a:moveTo>
                  <a:lnTo>
                    <a:pt x="0" y="0"/>
                  </a:lnTo>
                  <a:lnTo>
                    <a:pt x="0" y="190449"/>
                  </a:lnTo>
                  <a:lnTo>
                    <a:pt x="457200" y="190449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A3040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55"/>
            <p:cNvSpPr/>
            <p:nvPr/>
          </p:nvSpPr>
          <p:spPr>
            <a:xfrm>
              <a:off x="7786750" y="4775504"/>
              <a:ext cx="457200" cy="190500"/>
            </a:xfrm>
            <a:custGeom>
              <a:rect b="b" l="l" r="r" t="t"/>
              <a:pathLst>
                <a:path extrusionOk="0" h="190500" w="457200">
                  <a:moveTo>
                    <a:pt x="0" y="190449"/>
                  </a:moveTo>
                  <a:lnTo>
                    <a:pt x="457200" y="190449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190449"/>
                  </a:lnTo>
                  <a:close/>
                </a:path>
              </a:pathLst>
            </a:custGeom>
            <a:noFill/>
            <a:ln cap="flat" cmpd="sng" w="9525">
              <a:solidFill>
                <a:srgbClr val="7E7E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7" name="Google Shape;717;p55"/>
          <p:cNvSpPr/>
          <p:nvPr/>
        </p:nvSpPr>
        <p:spPr>
          <a:xfrm>
            <a:off x="1795526" y="3861434"/>
            <a:ext cx="228600" cy="609600"/>
          </a:xfrm>
          <a:custGeom>
            <a:rect b="b" l="l" r="r" t="t"/>
            <a:pathLst>
              <a:path extrusionOk="0" h="609600" w="228600">
                <a:moveTo>
                  <a:pt x="228473" y="609345"/>
                </a:moveTo>
                <a:lnTo>
                  <a:pt x="183985" y="607851"/>
                </a:lnTo>
                <a:lnTo>
                  <a:pt x="147653" y="603773"/>
                </a:lnTo>
                <a:lnTo>
                  <a:pt x="123156" y="597719"/>
                </a:lnTo>
                <a:lnTo>
                  <a:pt x="114173" y="590295"/>
                </a:lnTo>
                <a:lnTo>
                  <a:pt x="114300" y="323722"/>
                </a:lnTo>
                <a:lnTo>
                  <a:pt x="105316" y="316299"/>
                </a:lnTo>
                <a:lnTo>
                  <a:pt x="80819" y="310245"/>
                </a:lnTo>
                <a:lnTo>
                  <a:pt x="44487" y="306167"/>
                </a:lnTo>
                <a:lnTo>
                  <a:pt x="0" y="304672"/>
                </a:lnTo>
                <a:lnTo>
                  <a:pt x="44487" y="303178"/>
                </a:lnTo>
                <a:lnTo>
                  <a:pt x="80819" y="299100"/>
                </a:lnTo>
                <a:lnTo>
                  <a:pt x="105316" y="293046"/>
                </a:lnTo>
                <a:lnTo>
                  <a:pt x="114300" y="285622"/>
                </a:lnTo>
                <a:lnTo>
                  <a:pt x="114300" y="19050"/>
                </a:lnTo>
                <a:lnTo>
                  <a:pt x="123265" y="11626"/>
                </a:lnTo>
                <a:lnTo>
                  <a:pt x="147732" y="5572"/>
                </a:lnTo>
                <a:lnTo>
                  <a:pt x="184058" y="1494"/>
                </a:lnTo>
                <a:lnTo>
                  <a:pt x="2286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55"/>
          <p:cNvSpPr txBox="1"/>
          <p:nvPr/>
        </p:nvSpPr>
        <p:spPr>
          <a:xfrm>
            <a:off x="763905" y="3809682"/>
            <a:ext cx="8787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75">
            <a:spAutoFit/>
          </a:bodyPr>
          <a:lstStyle/>
          <a:p>
            <a:pPr indent="0" lvl="0" marL="12700" marR="5080" rtl="0" algn="l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7B92"/>
                </a:solidFill>
                <a:latin typeface="Calibri"/>
                <a:ea typeface="Calibri"/>
                <a:cs typeface="Calibri"/>
                <a:sym typeface="Calibri"/>
              </a:rPr>
              <a:t>Common words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55"/>
          <p:cNvSpPr/>
          <p:nvPr/>
        </p:nvSpPr>
        <p:spPr>
          <a:xfrm>
            <a:off x="1757426" y="4604130"/>
            <a:ext cx="238125" cy="1314450"/>
          </a:xfrm>
          <a:custGeom>
            <a:rect b="b" l="l" r="r" t="t"/>
            <a:pathLst>
              <a:path extrusionOk="0" h="1314450" w="238125">
                <a:moveTo>
                  <a:pt x="238125" y="428498"/>
                </a:moveTo>
                <a:lnTo>
                  <a:pt x="193563" y="427003"/>
                </a:lnTo>
                <a:lnTo>
                  <a:pt x="157194" y="422925"/>
                </a:lnTo>
                <a:lnTo>
                  <a:pt x="132683" y="416871"/>
                </a:lnTo>
                <a:lnTo>
                  <a:pt x="123698" y="409448"/>
                </a:lnTo>
                <a:lnTo>
                  <a:pt x="123698" y="233299"/>
                </a:lnTo>
                <a:lnTo>
                  <a:pt x="114732" y="225875"/>
                </a:lnTo>
                <a:lnTo>
                  <a:pt x="90265" y="219821"/>
                </a:lnTo>
                <a:lnTo>
                  <a:pt x="53939" y="215743"/>
                </a:lnTo>
                <a:lnTo>
                  <a:pt x="9398" y="214249"/>
                </a:lnTo>
                <a:lnTo>
                  <a:pt x="53939" y="212754"/>
                </a:lnTo>
                <a:lnTo>
                  <a:pt x="90265" y="208676"/>
                </a:lnTo>
                <a:lnTo>
                  <a:pt x="114732" y="202622"/>
                </a:lnTo>
                <a:lnTo>
                  <a:pt x="123698" y="195199"/>
                </a:lnTo>
                <a:lnTo>
                  <a:pt x="123698" y="19050"/>
                </a:lnTo>
                <a:lnTo>
                  <a:pt x="132683" y="11626"/>
                </a:lnTo>
                <a:lnTo>
                  <a:pt x="157194" y="5572"/>
                </a:lnTo>
                <a:lnTo>
                  <a:pt x="193563" y="1494"/>
                </a:lnTo>
                <a:lnTo>
                  <a:pt x="238125" y="0"/>
                </a:lnTo>
              </a:path>
              <a:path extrusionOk="0" h="1314450" w="238125">
                <a:moveTo>
                  <a:pt x="228600" y="885571"/>
                </a:moveTo>
                <a:lnTo>
                  <a:pt x="184058" y="884076"/>
                </a:lnTo>
                <a:lnTo>
                  <a:pt x="147732" y="879998"/>
                </a:lnTo>
                <a:lnTo>
                  <a:pt x="123265" y="873944"/>
                </a:lnTo>
                <a:lnTo>
                  <a:pt x="114300" y="866521"/>
                </a:lnTo>
                <a:lnTo>
                  <a:pt x="114300" y="690372"/>
                </a:lnTo>
                <a:lnTo>
                  <a:pt x="105316" y="682948"/>
                </a:lnTo>
                <a:lnTo>
                  <a:pt x="80819" y="676894"/>
                </a:lnTo>
                <a:lnTo>
                  <a:pt x="44487" y="672816"/>
                </a:lnTo>
                <a:lnTo>
                  <a:pt x="0" y="671322"/>
                </a:lnTo>
                <a:lnTo>
                  <a:pt x="44487" y="669827"/>
                </a:lnTo>
                <a:lnTo>
                  <a:pt x="80819" y="665749"/>
                </a:lnTo>
                <a:lnTo>
                  <a:pt x="105316" y="659695"/>
                </a:lnTo>
                <a:lnTo>
                  <a:pt x="114300" y="652272"/>
                </a:lnTo>
                <a:lnTo>
                  <a:pt x="114300" y="476123"/>
                </a:lnTo>
                <a:lnTo>
                  <a:pt x="123265" y="468699"/>
                </a:lnTo>
                <a:lnTo>
                  <a:pt x="147732" y="462645"/>
                </a:lnTo>
                <a:lnTo>
                  <a:pt x="184058" y="458567"/>
                </a:lnTo>
                <a:lnTo>
                  <a:pt x="228600" y="457073"/>
                </a:lnTo>
              </a:path>
              <a:path extrusionOk="0" h="1314450" w="238125">
                <a:moveTo>
                  <a:pt x="219075" y="1314119"/>
                </a:moveTo>
                <a:lnTo>
                  <a:pt x="176393" y="1312684"/>
                </a:lnTo>
                <a:lnTo>
                  <a:pt x="141557" y="1308771"/>
                </a:lnTo>
                <a:lnTo>
                  <a:pt x="118080" y="1302970"/>
                </a:lnTo>
                <a:lnTo>
                  <a:pt x="109474" y="1295869"/>
                </a:lnTo>
                <a:lnTo>
                  <a:pt x="109474" y="1118108"/>
                </a:lnTo>
                <a:lnTo>
                  <a:pt x="100869" y="1111002"/>
                </a:lnTo>
                <a:lnTo>
                  <a:pt x="77406" y="1105201"/>
                </a:lnTo>
                <a:lnTo>
                  <a:pt x="42608" y="1101291"/>
                </a:lnTo>
                <a:lnTo>
                  <a:pt x="0" y="1099858"/>
                </a:lnTo>
                <a:lnTo>
                  <a:pt x="42608" y="1098424"/>
                </a:lnTo>
                <a:lnTo>
                  <a:pt x="77406" y="1094514"/>
                </a:lnTo>
                <a:lnTo>
                  <a:pt x="100869" y="1088713"/>
                </a:lnTo>
                <a:lnTo>
                  <a:pt x="109474" y="1081608"/>
                </a:lnTo>
                <a:lnTo>
                  <a:pt x="109474" y="903859"/>
                </a:lnTo>
                <a:lnTo>
                  <a:pt x="118080" y="896768"/>
                </a:lnTo>
                <a:lnTo>
                  <a:pt x="141557" y="890952"/>
                </a:lnTo>
                <a:lnTo>
                  <a:pt x="176393" y="887017"/>
                </a:lnTo>
                <a:lnTo>
                  <a:pt x="219075" y="885571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55"/>
          <p:cNvSpPr txBox="1"/>
          <p:nvPr/>
        </p:nvSpPr>
        <p:spPr>
          <a:xfrm>
            <a:off x="722947" y="4634801"/>
            <a:ext cx="9525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7B92"/>
                </a:solidFill>
                <a:latin typeface="Calibri"/>
                <a:ea typeface="Calibri"/>
                <a:cs typeface="Calibri"/>
                <a:sym typeface="Calibri"/>
              </a:rPr>
              <a:t>Variations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55"/>
          <p:cNvSpPr txBox="1"/>
          <p:nvPr/>
        </p:nvSpPr>
        <p:spPr>
          <a:xfrm>
            <a:off x="521017" y="5093017"/>
            <a:ext cx="11526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7B92"/>
                </a:solidFill>
                <a:latin typeface="Calibri"/>
                <a:ea typeface="Calibri"/>
                <a:cs typeface="Calibri"/>
                <a:sym typeface="Calibri"/>
              </a:rPr>
              <a:t>misspellings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2" name="Google Shape;722;p55"/>
          <p:cNvGrpSpPr/>
          <p:nvPr/>
        </p:nvGrpSpPr>
        <p:grpSpPr>
          <a:xfrm>
            <a:off x="7786750" y="5223052"/>
            <a:ext cx="457200" cy="180975"/>
            <a:chOff x="7786750" y="5223052"/>
            <a:chExt cx="457200" cy="180975"/>
          </a:xfrm>
        </p:grpSpPr>
        <p:sp>
          <p:nvSpPr>
            <p:cNvPr id="723" name="Google Shape;723;p55"/>
            <p:cNvSpPr/>
            <p:nvPr/>
          </p:nvSpPr>
          <p:spPr>
            <a:xfrm>
              <a:off x="7786750" y="5223052"/>
              <a:ext cx="457200" cy="180975"/>
            </a:xfrm>
            <a:custGeom>
              <a:rect b="b" l="l" r="r" t="t"/>
              <a:pathLst>
                <a:path extrusionOk="0" h="180975" w="457200">
                  <a:moveTo>
                    <a:pt x="457200" y="0"/>
                  </a:moveTo>
                  <a:lnTo>
                    <a:pt x="0" y="0"/>
                  </a:lnTo>
                  <a:lnTo>
                    <a:pt x="0" y="180924"/>
                  </a:lnTo>
                  <a:lnTo>
                    <a:pt x="457200" y="180924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A3040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55"/>
            <p:cNvSpPr/>
            <p:nvPr/>
          </p:nvSpPr>
          <p:spPr>
            <a:xfrm>
              <a:off x="7786750" y="5223052"/>
              <a:ext cx="457200" cy="180975"/>
            </a:xfrm>
            <a:custGeom>
              <a:rect b="b" l="l" r="r" t="t"/>
              <a:pathLst>
                <a:path extrusionOk="0" h="180975" w="457200">
                  <a:moveTo>
                    <a:pt x="0" y="180924"/>
                  </a:moveTo>
                  <a:lnTo>
                    <a:pt x="457200" y="180924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180924"/>
                  </a:lnTo>
                  <a:close/>
                </a:path>
              </a:pathLst>
            </a:custGeom>
            <a:noFill/>
            <a:ln cap="flat" cmpd="sng" w="9525">
              <a:solidFill>
                <a:srgbClr val="7E7E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5" name="Google Shape;725;p55"/>
          <p:cNvSpPr txBox="1"/>
          <p:nvPr/>
        </p:nvSpPr>
        <p:spPr>
          <a:xfrm>
            <a:off x="512444" y="5526722"/>
            <a:ext cx="10980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7B92"/>
                </a:solidFill>
                <a:latin typeface="Calibri"/>
                <a:ea typeface="Calibri"/>
                <a:cs typeface="Calibri"/>
                <a:sym typeface="Calibri"/>
              </a:rPr>
              <a:t>novel items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6" name="Google Shape;726;p55"/>
          <p:cNvGrpSpPr/>
          <p:nvPr/>
        </p:nvGrpSpPr>
        <p:grpSpPr>
          <a:xfrm>
            <a:off x="7786750" y="5623051"/>
            <a:ext cx="457200" cy="190500"/>
            <a:chOff x="7786750" y="5623051"/>
            <a:chExt cx="457200" cy="190500"/>
          </a:xfrm>
        </p:grpSpPr>
        <p:sp>
          <p:nvSpPr>
            <p:cNvPr id="727" name="Google Shape;727;p55"/>
            <p:cNvSpPr/>
            <p:nvPr/>
          </p:nvSpPr>
          <p:spPr>
            <a:xfrm>
              <a:off x="7786750" y="5623051"/>
              <a:ext cx="457200" cy="190500"/>
            </a:xfrm>
            <a:custGeom>
              <a:rect b="b" l="l" r="r" t="t"/>
              <a:pathLst>
                <a:path extrusionOk="0" h="190500" w="457200">
                  <a:moveTo>
                    <a:pt x="457200" y="0"/>
                  </a:moveTo>
                  <a:lnTo>
                    <a:pt x="0" y="0"/>
                  </a:lnTo>
                  <a:lnTo>
                    <a:pt x="0" y="190449"/>
                  </a:lnTo>
                  <a:lnTo>
                    <a:pt x="457200" y="190449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A3040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55"/>
            <p:cNvSpPr/>
            <p:nvPr/>
          </p:nvSpPr>
          <p:spPr>
            <a:xfrm>
              <a:off x="7786750" y="5623051"/>
              <a:ext cx="457200" cy="190500"/>
            </a:xfrm>
            <a:custGeom>
              <a:rect b="b" l="l" r="r" t="t"/>
              <a:pathLst>
                <a:path extrusionOk="0" h="190500" w="457200">
                  <a:moveTo>
                    <a:pt x="0" y="190449"/>
                  </a:moveTo>
                  <a:lnTo>
                    <a:pt x="457200" y="190449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190449"/>
                  </a:lnTo>
                  <a:close/>
                </a:path>
              </a:pathLst>
            </a:custGeom>
            <a:noFill/>
            <a:ln cap="flat" cmpd="sng" w="9525">
              <a:solidFill>
                <a:srgbClr val="7E7E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9" name="Google Shape;729;p55"/>
          <p:cNvGrpSpPr/>
          <p:nvPr/>
        </p:nvGrpSpPr>
        <p:grpSpPr>
          <a:xfrm>
            <a:off x="8539225" y="4775504"/>
            <a:ext cx="457200" cy="190500"/>
            <a:chOff x="8539225" y="4775504"/>
            <a:chExt cx="457200" cy="190500"/>
          </a:xfrm>
        </p:grpSpPr>
        <p:sp>
          <p:nvSpPr>
            <p:cNvPr id="730" name="Google Shape;730;p55"/>
            <p:cNvSpPr/>
            <p:nvPr/>
          </p:nvSpPr>
          <p:spPr>
            <a:xfrm>
              <a:off x="8539225" y="4775504"/>
              <a:ext cx="457200" cy="190500"/>
            </a:xfrm>
            <a:custGeom>
              <a:rect b="b" l="l" r="r" t="t"/>
              <a:pathLst>
                <a:path extrusionOk="0" h="190500" w="457200">
                  <a:moveTo>
                    <a:pt x="457200" y="0"/>
                  </a:moveTo>
                  <a:lnTo>
                    <a:pt x="0" y="0"/>
                  </a:lnTo>
                  <a:lnTo>
                    <a:pt x="0" y="190449"/>
                  </a:lnTo>
                  <a:lnTo>
                    <a:pt x="457200" y="190449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A3040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55"/>
            <p:cNvSpPr/>
            <p:nvPr/>
          </p:nvSpPr>
          <p:spPr>
            <a:xfrm>
              <a:off x="8539225" y="4775504"/>
              <a:ext cx="457200" cy="190500"/>
            </a:xfrm>
            <a:custGeom>
              <a:rect b="b" l="l" r="r" t="t"/>
              <a:pathLst>
                <a:path extrusionOk="0" h="190500" w="457200">
                  <a:moveTo>
                    <a:pt x="0" y="190449"/>
                  </a:moveTo>
                  <a:lnTo>
                    <a:pt x="457200" y="190449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190449"/>
                  </a:lnTo>
                  <a:close/>
                </a:path>
              </a:pathLst>
            </a:custGeom>
            <a:noFill/>
            <a:ln cap="flat" cmpd="sng" w="9525">
              <a:solidFill>
                <a:srgbClr val="7E7E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2" name="Google Shape;732;p55"/>
          <p:cNvGrpSpPr/>
          <p:nvPr/>
        </p:nvGrpSpPr>
        <p:grpSpPr>
          <a:xfrm>
            <a:off x="8539225" y="5223052"/>
            <a:ext cx="457200" cy="180975"/>
            <a:chOff x="8539225" y="5223052"/>
            <a:chExt cx="457200" cy="180975"/>
          </a:xfrm>
        </p:grpSpPr>
        <p:sp>
          <p:nvSpPr>
            <p:cNvPr id="733" name="Google Shape;733;p55"/>
            <p:cNvSpPr/>
            <p:nvPr/>
          </p:nvSpPr>
          <p:spPr>
            <a:xfrm>
              <a:off x="8539225" y="5223052"/>
              <a:ext cx="457200" cy="180975"/>
            </a:xfrm>
            <a:custGeom>
              <a:rect b="b" l="l" r="r" t="t"/>
              <a:pathLst>
                <a:path extrusionOk="0" h="180975" w="457200">
                  <a:moveTo>
                    <a:pt x="457200" y="0"/>
                  </a:moveTo>
                  <a:lnTo>
                    <a:pt x="0" y="0"/>
                  </a:lnTo>
                  <a:lnTo>
                    <a:pt x="0" y="180924"/>
                  </a:lnTo>
                  <a:lnTo>
                    <a:pt x="457200" y="180924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A3040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55"/>
            <p:cNvSpPr/>
            <p:nvPr/>
          </p:nvSpPr>
          <p:spPr>
            <a:xfrm>
              <a:off x="8539225" y="5223052"/>
              <a:ext cx="457200" cy="180975"/>
            </a:xfrm>
            <a:custGeom>
              <a:rect b="b" l="l" r="r" t="t"/>
              <a:pathLst>
                <a:path extrusionOk="0" h="180975" w="457200">
                  <a:moveTo>
                    <a:pt x="0" y="180924"/>
                  </a:moveTo>
                  <a:lnTo>
                    <a:pt x="457200" y="180924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180924"/>
                  </a:lnTo>
                  <a:close/>
                </a:path>
              </a:pathLst>
            </a:custGeom>
            <a:noFill/>
            <a:ln cap="flat" cmpd="sng" w="9525">
              <a:solidFill>
                <a:srgbClr val="7E7E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5" name="Google Shape;735;p55"/>
          <p:cNvGrpSpPr/>
          <p:nvPr/>
        </p:nvGrpSpPr>
        <p:grpSpPr>
          <a:xfrm>
            <a:off x="8539225" y="5623051"/>
            <a:ext cx="457200" cy="190500"/>
            <a:chOff x="8539225" y="5623051"/>
            <a:chExt cx="457200" cy="190500"/>
          </a:xfrm>
        </p:grpSpPr>
        <p:sp>
          <p:nvSpPr>
            <p:cNvPr id="736" name="Google Shape;736;p55"/>
            <p:cNvSpPr/>
            <p:nvPr/>
          </p:nvSpPr>
          <p:spPr>
            <a:xfrm>
              <a:off x="8539225" y="5623051"/>
              <a:ext cx="457200" cy="190500"/>
            </a:xfrm>
            <a:custGeom>
              <a:rect b="b" l="l" r="r" t="t"/>
              <a:pathLst>
                <a:path extrusionOk="0" h="190500" w="457200">
                  <a:moveTo>
                    <a:pt x="457200" y="0"/>
                  </a:moveTo>
                  <a:lnTo>
                    <a:pt x="0" y="0"/>
                  </a:lnTo>
                  <a:lnTo>
                    <a:pt x="0" y="190449"/>
                  </a:lnTo>
                  <a:lnTo>
                    <a:pt x="457200" y="190449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A3040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55"/>
            <p:cNvSpPr/>
            <p:nvPr/>
          </p:nvSpPr>
          <p:spPr>
            <a:xfrm>
              <a:off x="8539225" y="5623051"/>
              <a:ext cx="457200" cy="190500"/>
            </a:xfrm>
            <a:custGeom>
              <a:rect b="b" l="l" r="r" t="t"/>
              <a:pathLst>
                <a:path extrusionOk="0" h="190500" w="457200">
                  <a:moveTo>
                    <a:pt x="0" y="190449"/>
                  </a:moveTo>
                  <a:lnTo>
                    <a:pt x="457200" y="190449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190449"/>
                  </a:lnTo>
                  <a:close/>
                </a:path>
              </a:pathLst>
            </a:custGeom>
            <a:noFill/>
            <a:ln cap="flat" cmpd="sng" w="9525">
              <a:solidFill>
                <a:srgbClr val="7E7E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8" name="Google Shape;738;p55"/>
          <p:cNvGrpSpPr/>
          <p:nvPr/>
        </p:nvGrpSpPr>
        <p:grpSpPr>
          <a:xfrm>
            <a:off x="9291700" y="4775504"/>
            <a:ext cx="457200" cy="190500"/>
            <a:chOff x="9291700" y="4775504"/>
            <a:chExt cx="457200" cy="190500"/>
          </a:xfrm>
        </p:grpSpPr>
        <p:sp>
          <p:nvSpPr>
            <p:cNvPr id="739" name="Google Shape;739;p55"/>
            <p:cNvSpPr/>
            <p:nvPr/>
          </p:nvSpPr>
          <p:spPr>
            <a:xfrm>
              <a:off x="9291700" y="4775504"/>
              <a:ext cx="457200" cy="190500"/>
            </a:xfrm>
            <a:custGeom>
              <a:rect b="b" l="l" r="r" t="t"/>
              <a:pathLst>
                <a:path extrusionOk="0" h="190500" w="457200">
                  <a:moveTo>
                    <a:pt x="457200" y="0"/>
                  </a:moveTo>
                  <a:lnTo>
                    <a:pt x="0" y="0"/>
                  </a:lnTo>
                  <a:lnTo>
                    <a:pt x="0" y="190449"/>
                  </a:lnTo>
                  <a:lnTo>
                    <a:pt x="457200" y="190449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A3040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55"/>
            <p:cNvSpPr/>
            <p:nvPr/>
          </p:nvSpPr>
          <p:spPr>
            <a:xfrm>
              <a:off x="9291700" y="4775504"/>
              <a:ext cx="457200" cy="190500"/>
            </a:xfrm>
            <a:custGeom>
              <a:rect b="b" l="l" r="r" t="t"/>
              <a:pathLst>
                <a:path extrusionOk="0" h="190500" w="457200">
                  <a:moveTo>
                    <a:pt x="0" y="190449"/>
                  </a:moveTo>
                  <a:lnTo>
                    <a:pt x="457200" y="190449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190449"/>
                  </a:lnTo>
                  <a:close/>
                </a:path>
              </a:pathLst>
            </a:custGeom>
            <a:noFill/>
            <a:ln cap="flat" cmpd="sng" w="9525">
              <a:solidFill>
                <a:srgbClr val="7E7E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1" name="Google Shape;741;p55"/>
          <p:cNvSpPr txBox="1"/>
          <p:nvPr>
            <p:ph idx="12" type="sldNum"/>
          </p:nvPr>
        </p:nvSpPr>
        <p:spPr>
          <a:xfrm>
            <a:off x="460057" y="6543833"/>
            <a:ext cx="279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1720" y="855279"/>
            <a:ext cx="8461993" cy="529342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6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9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Self-Attention Hypothetical Example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6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"/>
          <p:cNvSpPr txBox="1"/>
          <p:nvPr>
            <p:ph type="title"/>
          </p:nvPr>
        </p:nvSpPr>
        <p:spPr>
          <a:xfrm>
            <a:off x="485457" y="165036"/>
            <a:ext cx="110985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9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Self-Attention: keys, queries, values from the same sequence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7"/>
          <p:cNvSpPr txBox="1"/>
          <p:nvPr/>
        </p:nvSpPr>
        <p:spPr>
          <a:xfrm>
            <a:off x="541337" y="929322"/>
            <a:ext cx="9506700" cy="17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Let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𝒘</a:t>
            </a:r>
            <a:r>
              <a:rPr b="0" baseline="-25000" i="0" lang="en-US" sz="25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1:𝑛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 a sequence of words in vocabulary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𝑉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like </a:t>
            </a:r>
            <a:r>
              <a:rPr b="0" i="1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Zuko made his uncle tea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6355" marR="0" rtl="0" algn="l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each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𝒘</a:t>
            </a:r>
            <a:r>
              <a:rPr b="0" baseline="-25000" i="0" lang="en-US" sz="25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𝑖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let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𝒙</a:t>
            </a:r>
            <a:r>
              <a:rPr b="0" baseline="-25000" i="0" lang="en-US" sz="25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𝑖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= 𝐸𝒘</a:t>
            </a:r>
            <a:r>
              <a:rPr b="0" baseline="-25000" i="0" lang="en-US" sz="25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𝒊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where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𝐸 ∈ ℝ</a:t>
            </a:r>
            <a:r>
              <a:rPr b="0" baseline="30000" i="0" lang="en-US" sz="25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𝑑×|𝑉|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 an embedding matrix.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6355" marR="0" rtl="0" algn="l">
              <a:lnSpc>
                <a:spcPct val="100000"/>
              </a:lnSpc>
              <a:spcBef>
                <a:spcPts val="1735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1. Transform each word embedding with weight matrices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Q, K, V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each in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ℝ</a:t>
            </a:r>
            <a:r>
              <a:rPr b="0" baseline="30000" i="0" lang="en-US" sz="25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𝑑×𝑑</a:t>
            </a:r>
            <a:endParaRPr b="0" baseline="30000" i="0" sz="255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32" name="Google Shape;132;p7"/>
          <p:cNvSpPr txBox="1"/>
          <p:nvPr/>
        </p:nvSpPr>
        <p:spPr>
          <a:xfrm>
            <a:off x="575309" y="3279457"/>
            <a:ext cx="99492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2. Compute pairwise similarities between keys and queries; normalize with softmax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" name="Google Shape;133;p7"/>
          <p:cNvGrpSpPr/>
          <p:nvPr/>
        </p:nvGrpSpPr>
        <p:grpSpPr>
          <a:xfrm>
            <a:off x="3969892" y="4191253"/>
            <a:ext cx="376935" cy="264033"/>
            <a:chOff x="3969892" y="4191253"/>
            <a:chExt cx="376935" cy="264033"/>
          </a:xfrm>
        </p:grpSpPr>
        <p:pic>
          <p:nvPicPr>
            <p:cNvPr id="134" name="Google Shape;134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69892" y="4191253"/>
              <a:ext cx="189611" cy="1570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85411" y="4252975"/>
              <a:ext cx="161416" cy="20231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6" name="Google Shape;136;p7"/>
          <p:cNvSpPr/>
          <p:nvPr/>
        </p:nvSpPr>
        <p:spPr>
          <a:xfrm>
            <a:off x="4489450" y="4214113"/>
            <a:ext cx="189229" cy="84454"/>
          </a:xfrm>
          <a:custGeom>
            <a:rect b="b" l="l" r="r" t="t"/>
            <a:pathLst>
              <a:path extrusionOk="0" h="84454" w="189229">
                <a:moveTo>
                  <a:pt x="188976" y="63754"/>
                </a:moveTo>
                <a:lnTo>
                  <a:pt x="0" y="63754"/>
                </a:lnTo>
                <a:lnTo>
                  <a:pt x="0" y="84074"/>
                </a:lnTo>
                <a:lnTo>
                  <a:pt x="188976" y="84074"/>
                </a:lnTo>
                <a:lnTo>
                  <a:pt x="188976" y="63754"/>
                </a:lnTo>
                <a:close/>
              </a:path>
              <a:path extrusionOk="0" h="84454" w="189229">
                <a:moveTo>
                  <a:pt x="188976" y="0"/>
                </a:moveTo>
                <a:lnTo>
                  <a:pt x="0" y="0"/>
                </a:lnTo>
                <a:lnTo>
                  <a:pt x="0" y="20447"/>
                </a:lnTo>
                <a:lnTo>
                  <a:pt x="188976" y="20447"/>
                </a:lnTo>
                <a:lnTo>
                  <a:pt x="1889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92471" y="3872991"/>
            <a:ext cx="1704975" cy="3872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7"/>
          <p:cNvGrpSpPr/>
          <p:nvPr/>
        </p:nvGrpSpPr>
        <p:grpSpPr>
          <a:xfrm>
            <a:off x="4795392" y="4325746"/>
            <a:ext cx="402082" cy="365125"/>
            <a:chOff x="4795392" y="4325746"/>
            <a:chExt cx="402082" cy="365125"/>
          </a:xfrm>
        </p:grpSpPr>
        <p:sp>
          <p:nvSpPr>
            <p:cNvPr id="139" name="Google Shape;139;p7"/>
            <p:cNvSpPr/>
            <p:nvPr/>
          </p:nvSpPr>
          <p:spPr>
            <a:xfrm>
              <a:off x="4795392" y="4325746"/>
              <a:ext cx="199389" cy="285750"/>
            </a:xfrm>
            <a:custGeom>
              <a:rect b="b" l="l" r="r" t="t"/>
              <a:pathLst>
                <a:path extrusionOk="0" h="285750" w="199389">
                  <a:moveTo>
                    <a:pt x="195326" y="0"/>
                  </a:moveTo>
                  <a:lnTo>
                    <a:pt x="5715" y="0"/>
                  </a:lnTo>
                  <a:lnTo>
                    <a:pt x="5715" y="8762"/>
                  </a:lnTo>
                  <a:lnTo>
                    <a:pt x="94742" y="146684"/>
                  </a:lnTo>
                  <a:lnTo>
                    <a:pt x="0" y="276859"/>
                  </a:lnTo>
                  <a:lnTo>
                    <a:pt x="0" y="285495"/>
                  </a:lnTo>
                  <a:lnTo>
                    <a:pt x="194564" y="285495"/>
                  </a:lnTo>
                  <a:lnTo>
                    <a:pt x="199009" y="210692"/>
                  </a:lnTo>
                  <a:lnTo>
                    <a:pt x="181102" y="210692"/>
                  </a:lnTo>
                  <a:lnTo>
                    <a:pt x="179578" y="219201"/>
                  </a:lnTo>
                  <a:lnTo>
                    <a:pt x="177927" y="226186"/>
                  </a:lnTo>
                  <a:lnTo>
                    <a:pt x="152908" y="255650"/>
                  </a:lnTo>
                  <a:lnTo>
                    <a:pt x="148082" y="256031"/>
                  </a:lnTo>
                  <a:lnTo>
                    <a:pt x="40767" y="256031"/>
                  </a:lnTo>
                  <a:lnTo>
                    <a:pt x="124587" y="140969"/>
                  </a:lnTo>
                  <a:lnTo>
                    <a:pt x="124587" y="129285"/>
                  </a:lnTo>
                  <a:lnTo>
                    <a:pt x="49784" y="15875"/>
                  </a:lnTo>
                  <a:lnTo>
                    <a:pt x="140716" y="15875"/>
                  </a:lnTo>
                  <a:lnTo>
                    <a:pt x="173736" y="50545"/>
                  </a:lnTo>
                  <a:lnTo>
                    <a:pt x="178689" y="68198"/>
                  </a:lnTo>
                  <a:lnTo>
                    <a:pt x="195326" y="68198"/>
                  </a:lnTo>
                  <a:lnTo>
                    <a:pt x="1953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0" name="Google Shape;140;p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019166" y="4488560"/>
              <a:ext cx="178308" cy="2023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1" name="Google Shape;141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77358" y="4336541"/>
            <a:ext cx="1193927" cy="3329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7"/>
          <p:cNvSpPr txBox="1"/>
          <p:nvPr/>
        </p:nvSpPr>
        <p:spPr>
          <a:xfrm>
            <a:off x="575309" y="4884737"/>
            <a:ext cx="7233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3. Compute output for each word as weighted sum of values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3" name="Google Shape;143;p7"/>
          <p:cNvGrpSpPr/>
          <p:nvPr/>
        </p:nvGrpSpPr>
        <p:grpSpPr>
          <a:xfrm>
            <a:off x="2787650" y="5809996"/>
            <a:ext cx="239774" cy="221716"/>
            <a:chOff x="2787650" y="5809996"/>
            <a:chExt cx="239774" cy="221716"/>
          </a:xfrm>
        </p:grpSpPr>
        <p:pic>
          <p:nvPicPr>
            <p:cNvPr id="144" name="Google Shape;144;p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787650" y="5809996"/>
              <a:ext cx="147432" cy="1571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Google Shape;145;p7"/>
            <p:cNvSpPr/>
            <p:nvPr/>
          </p:nvSpPr>
          <p:spPr>
            <a:xfrm>
              <a:off x="2972180" y="5871692"/>
              <a:ext cx="55244" cy="160020"/>
            </a:xfrm>
            <a:custGeom>
              <a:rect b="b" l="l" r="r" t="t"/>
              <a:pathLst>
                <a:path extrusionOk="0" h="160020" w="55244">
                  <a:moveTo>
                    <a:pt x="40258" y="44970"/>
                  </a:moveTo>
                  <a:lnTo>
                    <a:pt x="34798" y="44970"/>
                  </a:lnTo>
                  <a:lnTo>
                    <a:pt x="2412" y="46189"/>
                  </a:lnTo>
                  <a:lnTo>
                    <a:pt x="1016" y="53784"/>
                  </a:lnTo>
                  <a:lnTo>
                    <a:pt x="5968" y="53924"/>
                  </a:lnTo>
                  <a:lnTo>
                    <a:pt x="9270" y="54673"/>
                  </a:lnTo>
                  <a:lnTo>
                    <a:pt x="13081" y="57353"/>
                  </a:lnTo>
                  <a:lnTo>
                    <a:pt x="14096" y="59474"/>
                  </a:lnTo>
                  <a:lnTo>
                    <a:pt x="14224" y="62369"/>
                  </a:lnTo>
                  <a:lnTo>
                    <a:pt x="14224" y="65011"/>
                  </a:lnTo>
                  <a:lnTo>
                    <a:pt x="13969" y="65608"/>
                  </a:lnTo>
                  <a:lnTo>
                    <a:pt x="13588" y="69100"/>
                  </a:lnTo>
                  <a:lnTo>
                    <a:pt x="13081" y="72999"/>
                  </a:lnTo>
                  <a:lnTo>
                    <a:pt x="11302" y="81546"/>
                  </a:lnTo>
                  <a:lnTo>
                    <a:pt x="10413" y="85991"/>
                  </a:lnTo>
                  <a:lnTo>
                    <a:pt x="9270" y="90601"/>
                  </a:lnTo>
                  <a:lnTo>
                    <a:pt x="8255" y="95224"/>
                  </a:lnTo>
                  <a:lnTo>
                    <a:pt x="4825" y="109245"/>
                  </a:lnTo>
                  <a:lnTo>
                    <a:pt x="3810" y="113728"/>
                  </a:lnTo>
                  <a:lnTo>
                    <a:pt x="2031" y="122275"/>
                  </a:lnTo>
                  <a:lnTo>
                    <a:pt x="1269" y="126238"/>
                  </a:lnTo>
                  <a:lnTo>
                    <a:pt x="0" y="133527"/>
                  </a:lnTo>
                  <a:lnTo>
                    <a:pt x="126" y="144881"/>
                  </a:lnTo>
                  <a:lnTo>
                    <a:pt x="15493" y="159791"/>
                  </a:lnTo>
                  <a:lnTo>
                    <a:pt x="21462" y="159791"/>
                  </a:lnTo>
                  <a:lnTo>
                    <a:pt x="24256" y="159423"/>
                  </a:lnTo>
                  <a:lnTo>
                    <a:pt x="29718" y="157937"/>
                  </a:lnTo>
                  <a:lnTo>
                    <a:pt x="32512" y="156705"/>
                  </a:lnTo>
                  <a:lnTo>
                    <a:pt x="35306" y="154990"/>
                  </a:lnTo>
                  <a:lnTo>
                    <a:pt x="38226" y="153289"/>
                  </a:lnTo>
                  <a:lnTo>
                    <a:pt x="41148" y="151066"/>
                  </a:lnTo>
                  <a:lnTo>
                    <a:pt x="47498" y="145643"/>
                  </a:lnTo>
                  <a:lnTo>
                    <a:pt x="48312" y="144881"/>
                  </a:lnTo>
                  <a:lnTo>
                    <a:pt x="25626" y="144881"/>
                  </a:lnTo>
                  <a:lnTo>
                    <a:pt x="23875" y="144208"/>
                  </a:lnTo>
                  <a:lnTo>
                    <a:pt x="22606" y="142938"/>
                  </a:lnTo>
                  <a:lnTo>
                    <a:pt x="21462" y="141681"/>
                  </a:lnTo>
                  <a:lnTo>
                    <a:pt x="20955" y="139636"/>
                  </a:lnTo>
                  <a:lnTo>
                    <a:pt x="21081" y="132384"/>
                  </a:lnTo>
                  <a:lnTo>
                    <a:pt x="21589" y="129781"/>
                  </a:lnTo>
                  <a:lnTo>
                    <a:pt x="21970" y="127177"/>
                  </a:lnTo>
                  <a:lnTo>
                    <a:pt x="22732" y="123672"/>
                  </a:lnTo>
                  <a:lnTo>
                    <a:pt x="23749" y="119291"/>
                  </a:lnTo>
                  <a:lnTo>
                    <a:pt x="40258" y="44970"/>
                  </a:lnTo>
                  <a:close/>
                </a:path>
                <a:path extrusionOk="0" h="160020" w="55244">
                  <a:moveTo>
                    <a:pt x="47243" y="131000"/>
                  </a:moveTo>
                  <a:lnTo>
                    <a:pt x="45011" y="133527"/>
                  </a:lnTo>
                  <a:lnTo>
                    <a:pt x="43052" y="135559"/>
                  </a:lnTo>
                  <a:lnTo>
                    <a:pt x="41148" y="137312"/>
                  </a:lnTo>
                  <a:lnTo>
                    <a:pt x="39369" y="139052"/>
                  </a:lnTo>
                  <a:lnTo>
                    <a:pt x="29028" y="144881"/>
                  </a:lnTo>
                  <a:lnTo>
                    <a:pt x="48312" y="144881"/>
                  </a:lnTo>
                  <a:lnTo>
                    <a:pt x="51054" y="142316"/>
                  </a:lnTo>
                  <a:lnTo>
                    <a:pt x="54863" y="138366"/>
                  </a:lnTo>
                  <a:lnTo>
                    <a:pt x="47243" y="131000"/>
                  </a:lnTo>
                  <a:close/>
                </a:path>
                <a:path extrusionOk="0" h="160020" w="55244">
                  <a:moveTo>
                    <a:pt x="50673" y="0"/>
                  </a:moveTo>
                  <a:lnTo>
                    <a:pt x="28320" y="0"/>
                  </a:lnTo>
                  <a:lnTo>
                    <a:pt x="23113" y="23990"/>
                  </a:lnTo>
                  <a:lnTo>
                    <a:pt x="45212" y="23990"/>
                  </a:lnTo>
                  <a:lnTo>
                    <a:pt x="506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" name="Google Shape;146;p7"/>
          <p:cNvSpPr/>
          <p:nvPr/>
        </p:nvSpPr>
        <p:spPr>
          <a:xfrm>
            <a:off x="3166618" y="5832855"/>
            <a:ext cx="189229" cy="84454"/>
          </a:xfrm>
          <a:custGeom>
            <a:rect b="b" l="l" r="r" t="t"/>
            <a:pathLst>
              <a:path extrusionOk="0" h="84454" w="189229">
                <a:moveTo>
                  <a:pt x="189103" y="63677"/>
                </a:moveTo>
                <a:lnTo>
                  <a:pt x="0" y="63677"/>
                </a:lnTo>
                <a:lnTo>
                  <a:pt x="0" y="84086"/>
                </a:lnTo>
                <a:lnTo>
                  <a:pt x="189103" y="84086"/>
                </a:lnTo>
                <a:lnTo>
                  <a:pt x="189103" y="63677"/>
                </a:lnTo>
                <a:close/>
              </a:path>
              <a:path extrusionOk="0" h="84454" w="189229">
                <a:moveTo>
                  <a:pt x="189103" y="0"/>
                </a:moveTo>
                <a:lnTo>
                  <a:pt x="0" y="0"/>
                </a:lnTo>
                <a:lnTo>
                  <a:pt x="0" y="20408"/>
                </a:lnTo>
                <a:lnTo>
                  <a:pt x="189103" y="20408"/>
                </a:lnTo>
                <a:lnTo>
                  <a:pt x="18910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" name="Google Shape;147;p7"/>
          <p:cNvGrpSpPr/>
          <p:nvPr/>
        </p:nvGrpSpPr>
        <p:grpSpPr>
          <a:xfrm>
            <a:off x="3472560" y="5574919"/>
            <a:ext cx="385445" cy="844143"/>
            <a:chOff x="3472560" y="5574919"/>
            <a:chExt cx="385445" cy="844143"/>
          </a:xfrm>
        </p:grpSpPr>
        <p:sp>
          <p:nvSpPr>
            <p:cNvPr id="148" name="Google Shape;148;p7"/>
            <p:cNvSpPr/>
            <p:nvPr/>
          </p:nvSpPr>
          <p:spPr>
            <a:xfrm>
              <a:off x="3472560" y="5574919"/>
              <a:ext cx="385445" cy="600075"/>
            </a:xfrm>
            <a:custGeom>
              <a:rect b="b" l="l" r="r" t="t"/>
              <a:pathLst>
                <a:path extrusionOk="0" h="600075" w="385445">
                  <a:moveTo>
                    <a:pt x="376936" y="0"/>
                  </a:moveTo>
                  <a:lnTo>
                    <a:pt x="6350" y="0"/>
                  </a:lnTo>
                  <a:lnTo>
                    <a:pt x="6350" y="14579"/>
                  </a:lnTo>
                  <a:lnTo>
                    <a:pt x="215011" y="293382"/>
                  </a:lnTo>
                  <a:lnTo>
                    <a:pt x="0" y="584758"/>
                  </a:lnTo>
                  <a:lnTo>
                    <a:pt x="0" y="599947"/>
                  </a:lnTo>
                  <a:lnTo>
                    <a:pt x="377443" y="599947"/>
                  </a:lnTo>
                  <a:lnTo>
                    <a:pt x="385190" y="487476"/>
                  </a:lnTo>
                  <a:lnTo>
                    <a:pt x="362458" y="487476"/>
                  </a:lnTo>
                  <a:lnTo>
                    <a:pt x="358957" y="507122"/>
                  </a:lnTo>
                  <a:lnTo>
                    <a:pt x="355123" y="522928"/>
                  </a:lnTo>
                  <a:lnTo>
                    <a:pt x="327667" y="554683"/>
                  </a:lnTo>
                  <a:lnTo>
                    <a:pt x="319404" y="555459"/>
                  </a:lnTo>
                  <a:lnTo>
                    <a:pt x="53086" y="555459"/>
                  </a:lnTo>
                  <a:lnTo>
                    <a:pt x="250825" y="287248"/>
                  </a:lnTo>
                  <a:lnTo>
                    <a:pt x="250825" y="268681"/>
                  </a:lnTo>
                  <a:lnTo>
                    <a:pt x="67690" y="20104"/>
                  </a:lnTo>
                  <a:lnTo>
                    <a:pt x="309879" y="20104"/>
                  </a:lnTo>
                  <a:lnTo>
                    <a:pt x="347348" y="49496"/>
                  </a:lnTo>
                  <a:lnTo>
                    <a:pt x="356742" y="90843"/>
                  </a:lnTo>
                  <a:lnTo>
                    <a:pt x="376936" y="90843"/>
                  </a:lnTo>
                  <a:lnTo>
                    <a:pt x="3769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9" name="Google Shape;149;p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615943" y="6213957"/>
              <a:ext cx="98932" cy="20510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0" name="Google Shape;150;p7"/>
          <p:cNvGrpSpPr/>
          <p:nvPr/>
        </p:nvGrpSpPr>
        <p:grpSpPr>
          <a:xfrm>
            <a:off x="3958590" y="5809996"/>
            <a:ext cx="381634" cy="264007"/>
            <a:chOff x="3958590" y="5809996"/>
            <a:chExt cx="381634" cy="264007"/>
          </a:xfrm>
        </p:grpSpPr>
        <p:pic>
          <p:nvPicPr>
            <p:cNvPr id="151" name="Google Shape;151;p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173843" y="5871692"/>
              <a:ext cx="166381" cy="2023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958590" y="5809996"/>
              <a:ext cx="189484" cy="1571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3" name="Google Shape;153;p7"/>
          <p:cNvGrpSpPr/>
          <p:nvPr/>
        </p:nvGrpSpPr>
        <p:grpSpPr>
          <a:xfrm>
            <a:off x="4424934" y="5809996"/>
            <a:ext cx="259322" cy="221716"/>
            <a:chOff x="4424934" y="5809996"/>
            <a:chExt cx="259322" cy="221716"/>
          </a:xfrm>
        </p:grpSpPr>
        <p:pic>
          <p:nvPicPr>
            <p:cNvPr id="154" name="Google Shape;154;p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424934" y="5809996"/>
              <a:ext cx="176275" cy="1571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7"/>
            <p:cNvSpPr/>
            <p:nvPr/>
          </p:nvSpPr>
          <p:spPr>
            <a:xfrm>
              <a:off x="4629011" y="5871692"/>
              <a:ext cx="55245" cy="160020"/>
            </a:xfrm>
            <a:custGeom>
              <a:rect b="b" l="l" r="r" t="t"/>
              <a:pathLst>
                <a:path extrusionOk="0" h="160020" w="55245">
                  <a:moveTo>
                    <a:pt x="40397" y="44970"/>
                  </a:moveTo>
                  <a:lnTo>
                    <a:pt x="34936" y="44970"/>
                  </a:lnTo>
                  <a:lnTo>
                    <a:pt x="2551" y="46189"/>
                  </a:lnTo>
                  <a:lnTo>
                    <a:pt x="1281" y="53784"/>
                  </a:lnTo>
                  <a:lnTo>
                    <a:pt x="6107" y="53924"/>
                  </a:lnTo>
                  <a:lnTo>
                    <a:pt x="9409" y="54673"/>
                  </a:lnTo>
                  <a:lnTo>
                    <a:pt x="13219" y="57353"/>
                  </a:lnTo>
                  <a:lnTo>
                    <a:pt x="14235" y="59474"/>
                  </a:lnTo>
                  <a:lnTo>
                    <a:pt x="14235" y="65608"/>
                  </a:lnTo>
                  <a:lnTo>
                    <a:pt x="13854" y="69100"/>
                  </a:lnTo>
                  <a:lnTo>
                    <a:pt x="13219" y="72999"/>
                  </a:lnTo>
                  <a:lnTo>
                    <a:pt x="12330" y="77266"/>
                  </a:lnTo>
                  <a:lnTo>
                    <a:pt x="11568" y="81546"/>
                  </a:lnTo>
                  <a:lnTo>
                    <a:pt x="10552" y="85991"/>
                  </a:lnTo>
                  <a:lnTo>
                    <a:pt x="9409" y="90601"/>
                  </a:lnTo>
                  <a:lnTo>
                    <a:pt x="8393" y="95224"/>
                  </a:lnTo>
                  <a:lnTo>
                    <a:pt x="6107" y="104559"/>
                  </a:lnTo>
                  <a:lnTo>
                    <a:pt x="5091" y="109245"/>
                  </a:lnTo>
                  <a:lnTo>
                    <a:pt x="4075" y="113728"/>
                  </a:lnTo>
                  <a:lnTo>
                    <a:pt x="0" y="142722"/>
                  </a:lnTo>
                  <a:lnTo>
                    <a:pt x="147" y="143535"/>
                  </a:lnTo>
                  <a:lnTo>
                    <a:pt x="270" y="144208"/>
                  </a:lnTo>
                  <a:lnTo>
                    <a:pt x="392" y="144881"/>
                  </a:lnTo>
                  <a:lnTo>
                    <a:pt x="15759" y="159791"/>
                  </a:lnTo>
                  <a:lnTo>
                    <a:pt x="21601" y="159791"/>
                  </a:lnTo>
                  <a:lnTo>
                    <a:pt x="24522" y="159423"/>
                  </a:lnTo>
                  <a:lnTo>
                    <a:pt x="27189" y="158673"/>
                  </a:lnTo>
                  <a:lnTo>
                    <a:pt x="29983" y="157937"/>
                  </a:lnTo>
                  <a:lnTo>
                    <a:pt x="44461" y="148361"/>
                  </a:lnTo>
                  <a:lnTo>
                    <a:pt x="47636" y="145643"/>
                  </a:lnTo>
                  <a:lnTo>
                    <a:pt x="48450" y="144881"/>
                  </a:lnTo>
                  <a:lnTo>
                    <a:pt x="25899" y="144881"/>
                  </a:lnTo>
                  <a:lnTo>
                    <a:pt x="24014" y="144208"/>
                  </a:lnTo>
                  <a:lnTo>
                    <a:pt x="21728" y="141681"/>
                  </a:lnTo>
                  <a:lnTo>
                    <a:pt x="21093" y="139636"/>
                  </a:lnTo>
                  <a:lnTo>
                    <a:pt x="21093" y="134721"/>
                  </a:lnTo>
                  <a:lnTo>
                    <a:pt x="23887" y="119291"/>
                  </a:lnTo>
                  <a:lnTo>
                    <a:pt x="40397" y="44970"/>
                  </a:lnTo>
                  <a:close/>
                </a:path>
                <a:path extrusionOk="0" h="160020" w="55245">
                  <a:moveTo>
                    <a:pt x="47509" y="131000"/>
                  </a:moveTo>
                  <a:lnTo>
                    <a:pt x="32015" y="144056"/>
                  </a:lnTo>
                  <a:lnTo>
                    <a:pt x="30745" y="144576"/>
                  </a:lnTo>
                  <a:lnTo>
                    <a:pt x="29148" y="144881"/>
                  </a:lnTo>
                  <a:lnTo>
                    <a:pt x="48450" y="144881"/>
                  </a:lnTo>
                  <a:lnTo>
                    <a:pt x="51192" y="142316"/>
                  </a:lnTo>
                  <a:lnTo>
                    <a:pt x="55002" y="138366"/>
                  </a:lnTo>
                  <a:lnTo>
                    <a:pt x="47509" y="131000"/>
                  </a:lnTo>
                  <a:close/>
                </a:path>
                <a:path extrusionOk="0" h="160020" w="55245">
                  <a:moveTo>
                    <a:pt x="50811" y="0"/>
                  </a:moveTo>
                  <a:lnTo>
                    <a:pt x="28459" y="0"/>
                  </a:lnTo>
                  <a:lnTo>
                    <a:pt x="23252" y="23990"/>
                  </a:lnTo>
                  <a:lnTo>
                    <a:pt x="45350" y="23990"/>
                  </a:lnTo>
                  <a:lnTo>
                    <a:pt x="508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" name="Google Shape;156;p7"/>
          <p:cNvSpPr txBox="1"/>
          <p:nvPr>
            <p:ph idx="12" type="sldNum"/>
          </p:nvPr>
        </p:nvSpPr>
        <p:spPr>
          <a:xfrm>
            <a:off x="460057" y="6543833"/>
            <a:ext cx="2799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7" name="Google Shape;157;p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565875" y="2708572"/>
            <a:ext cx="7787078" cy="457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28100" y="3772999"/>
            <a:ext cx="2297199" cy="989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"/>
          <p:cNvSpPr txBox="1"/>
          <p:nvPr/>
        </p:nvSpPr>
        <p:spPr>
          <a:xfrm>
            <a:off x="1090612" y="1075043"/>
            <a:ext cx="3376295" cy="1315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2850">
            <a:spAutoFit/>
          </a:bodyPr>
          <a:lstStyle/>
          <a:p>
            <a:pPr indent="0" lvl="0" marL="64579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b="1" i="0" lang="en-US" sz="27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Barriers</a:t>
            </a:r>
            <a:endParaRPr b="0" i="0" sz="27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ctr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Doesn’t have an inherent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739140" rtl="0" algn="ctr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notion of order!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8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Barriers and solutions for Self-Attention as a building block</a:t>
            </a:r>
            <a:endParaRPr/>
          </a:p>
        </p:txBody>
      </p:sp>
      <p:grpSp>
        <p:nvGrpSpPr>
          <p:cNvPr id="165" name="Google Shape;165;p8"/>
          <p:cNvGrpSpPr/>
          <p:nvPr/>
        </p:nvGrpSpPr>
        <p:grpSpPr>
          <a:xfrm>
            <a:off x="5162457" y="1932361"/>
            <a:ext cx="1348185" cy="140411"/>
            <a:chOff x="5162457" y="1932361"/>
            <a:chExt cx="1348185" cy="140411"/>
          </a:xfrm>
        </p:grpSpPr>
        <p:pic>
          <p:nvPicPr>
            <p:cNvPr id="166" name="Google Shape;166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62457" y="1932361"/>
              <a:ext cx="1348185" cy="1404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" name="Google Shape;167;p8"/>
            <p:cNvSpPr/>
            <p:nvPr/>
          </p:nvSpPr>
          <p:spPr>
            <a:xfrm>
              <a:off x="5195823" y="1947290"/>
              <a:ext cx="1296035" cy="76200"/>
            </a:xfrm>
            <a:custGeom>
              <a:rect b="b" l="l" r="r" t="t"/>
              <a:pathLst>
                <a:path extrusionOk="0" h="76200" w="1296035">
                  <a:moveTo>
                    <a:pt x="1219580" y="0"/>
                  </a:moveTo>
                  <a:lnTo>
                    <a:pt x="1219580" y="76200"/>
                  </a:lnTo>
                  <a:lnTo>
                    <a:pt x="1270380" y="50800"/>
                  </a:lnTo>
                  <a:lnTo>
                    <a:pt x="1232280" y="50800"/>
                  </a:lnTo>
                  <a:lnTo>
                    <a:pt x="1232280" y="25400"/>
                  </a:lnTo>
                  <a:lnTo>
                    <a:pt x="1270380" y="25400"/>
                  </a:lnTo>
                  <a:lnTo>
                    <a:pt x="1219580" y="0"/>
                  </a:lnTo>
                  <a:close/>
                </a:path>
                <a:path extrusionOk="0" h="76200" w="1296035">
                  <a:moveTo>
                    <a:pt x="1219580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1219580" y="50800"/>
                  </a:lnTo>
                  <a:lnTo>
                    <a:pt x="1219580" y="25400"/>
                  </a:lnTo>
                  <a:close/>
                </a:path>
                <a:path extrusionOk="0" h="76200" w="1296035">
                  <a:moveTo>
                    <a:pt x="1270380" y="25400"/>
                  </a:moveTo>
                  <a:lnTo>
                    <a:pt x="1232280" y="25400"/>
                  </a:lnTo>
                  <a:lnTo>
                    <a:pt x="1232280" y="50800"/>
                  </a:lnTo>
                  <a:lnTo>
                    <a:pt x="1270380" y="50800"/>
                  </a:lnTo>
                  <a:lnTo>
                    <a:pt x="1295780" y="38100"/>
                  </a:lnTo>
                  <a:lnTo>
                    <a:pt x="1270380" y="25400"/>
                  </a:lnTo>
                  <a:close/>
                </a:path>
              </a:pathLst>
            </a:custGeom>
            <a:solidFill>
              <a:srgbClr val="8B151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" name="Google Shape;168;p8"/>
          <p:cNvSpPr txBox="1"/>
          <p:nvPr/>
        </p:nvSpPr>
        <p:spPr>
          <a:xfrm>
            <a:off x="8445118" y="1161732"/>
            <a:ext cx="1393190" cy="448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b="1" i="0" lang="en-US" sz="27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Solutions</a:t>
            </a:r>
            <a:endParaRPr b="0" i="0" sz="27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8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"/>
          <p:cNvSpPr txBox="1"/>
          <p:nvPr>
            <p:ph type="title"/>
          </p:nvPr>
        </p:nvSpPr>
        <p:spPr>
          <a:xfrm>
            <a:off x="485457" y="165036"/>
            <a:ext cx="11098530" cy="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Fixing the first self-attention problem: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sequence order</a:t>
            </a:r>
            <a:endParaRPr/>
          </a:p>
        </p:txBody>
      </p:sp>
      <p:sp>
        <p:nvSpPr>
          <p:cNvPr id="175" name="Google Shape;175;p9"/>
          <p:cNvSpPr txBox="1"/>
          <p:nvPr>
            <p:ph idx="12" type="sldNum"/>
          </p:nvPr>
        </p:nvSpPr>
        <p:spPr>
          <a:xfrm>
            <a:off x="460057" y="6543833"/>
            <a:ext cx="280034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035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" name="Google Shape;176;p9"/>
          <p:cNvSpPr txBox="1"/>
          <p:nvPr/>
        </p:nvSpPr>
        <p:spPr>
          <a:xfrm>
            <a:off x="589915" y="1161732"/>
            <a:ext cx="11265535" cy="34220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-342900" lvl="0" marL="393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Since self-attention doesn’t build in order information, we need to encode the order of the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9370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sentence in our keys, queries, and values.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93700" marR="0" rtl="0" algn="l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Consider representing each </a:t>
            </a: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sequence index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 a </a:t>
            </a: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vector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7465" marR="0" rtl="0" algn="ctr">
              <a:lnSpc>
                <a:spcPct val="100000"/>
              </a:lnSpc>
              <a:spcBef>
                <a:spcPts val="242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𝒑</a:t>
            </a:r>
            <a:r>
              <a:rPr b="0" baseline="-25000" i="0" lang="en-US" sz="25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𝑖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∈ ℝ</a:t>
            </a:r>
            <a:r>
              <a:rPr b="0" baseline="30000" i="0" lang="en-US" sz="25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𝑑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for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𝑖 ∈ {1,2, … , 𝑛}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are position vectors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9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93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Don’t worry about what the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𝑝</a:t>
            </a:r>
            <a:r>
              <a:rPr b="0" baseline="-25000" i="0" lang="en-US" sz="25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𝑖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are made of yet!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93700" marR="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Easy to incorporate this info into our self-attention block: just add the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𝒑</a:t>
            </a:r>
            <a:r>
              <a:rPr b="0" baseline="-25000" i="0" lang="en-US" sz="25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𝑖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our inputs!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93700" marR="0" rtl="0" algn="l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8B1515"/>
              </a:buClr>
              <a:buSzPts val="2300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Recall that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𝒙</a:t>
            </a:r>
            <a:r>
              <a:rPr b="0" baseline="-25000" i="0" lang="en-US" sz="25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𝑖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 the embedding of the word at index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𝑖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The positioned embedding is: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9"/>
          <p:cNvSpPr txBox="1"/>
          <p:nvPr/>
        </p:nvSpPr>
        <p:spPr>
          <a:xfrm>
            <a:off x="3153298" y="5341200"/>
            <a:ext cx="27558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𝒙’</a:t>
            </a:r>
            <a:r>
              <a:rPr b="0" baseline="-25000" i="0" lang="en-US" sz="3225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𝑖	</a:t>
            </a:r>
            <a:r>
              <a:rPr b="0" i="0" lang="en-US" sz="30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= 𝒙</a:t>
            </a:r>
            <a:r>
              <a:rPr b="0" baseline="-25000" i="0" lang="en-US" sz="3225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𝑖 </a:t>
            </a:r>
            <a:r>
              <a:rPr b="0" i="0" lang="en-US" sz="30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+ 𝒑</a:t>
            </a:r>
            <a:r>
              <a:rPr b="0" baseline="-25000" i="0" lang="en-US" sz="3225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𝑖</a:t>
            </a:r>
            <a:endParaRPr b="0" baseline="-25000" i="0" sz="3225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78" name="Google Shape;178;p9"/>
          <p:cNvSpPr txBox="1"/>
          <p:nvPr/>
        </p:nvSpPr>
        <p:spPr>
          <a:xfrm>
            <a:off x="8234425" y="4880251"/>
            <a:ext cx="3204300" cy="1790100"/>
          </a:xfrm>
          <a:prstGeom prst="rect">
            <a:avLst/>
          </a:prstGeom>
          <a:noFill/>
          <a:ln cap="flat" cmpd="sng" w="9525">
            <a:solidFill>
              <a:srgbClr val="6000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425">
            <a:spAutoFit/>
          </a:bodyPr>
          <a:lstStyle/>
          <a:p>
            <a:pPr indent="0" lvl="0" marL="83185" marR="295275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600058"/>
                </a:solidFill>
                <a:latin typeface="Calibri"/>
                <a:ea typeface="Calibri"/>
                <a:cs typeface="Calibri"/>
                <a:sym typeface="Calibri"/>
              </a:rPr>
              <a:t>In deep self-attention networks, we do this at the first layer! You could concatenate them as well,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83185" marR="0" rtl="0" algn="l">
              <a:lnSpc>
                <a:spcPct val="116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600058"/>
                </a:solidFill>
                <a:latin typeface="Calibri"/>
                <a:ea typeface="Calibri"/>
                <a:cs typeface="Calibri"/>
                <a:sym typeface="Calibri"/>
              </a:rPr>
              <a:t>but people mostly just add…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197B5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